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7" r:id="rId4"/>
  </p:sldMasterIdLst>
  <p:notesMasterIdLst>
    <p:notesMasterId r:id="rId21"/>
  </p:notesMasterIdLst>
  <p:handoutMasterIdLst>
    <p:handoutMasterId r:id="rId22"/>
  </p:handoutMasterIdLst>
  <p:sldIdLst>
    <p:sldId id="305" r:id="rId5"/>
    <p:sldId id="351" r:id="rId6"/>
    <p:sldId id="357" r:id="rId7"/>
    <p:sldId id="358" r:id="rId8"/>
    <p:sldId id="359" r:id="rId9"/>
    <p:sldId id="360" r:id="rId10"/>
    <p:sldId id="361" r:id="rId11"/>
    <p:sldId id="362" r:id="rId12"/>
    <p:sldId id="363" r:id="rId13"/>
    <p:sldId id="364" r:id="rId14"/>
    <p:sldId id="365" r:id="rId15"/>
    <p:sldId id="332" r:id="rId16"/>
    <p:sldId id="354" r:id="rId17"/>
    <p:sldId id="345" r:id="rId18"/>
    <p:sldId id="344" r:id="rId19"/>
    <p:sldId id="324" r:id="rId20"/>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20" clrIdx="0"/>
  <p:cmAuthor id="1" name="Brian Germain" initials="BG" lastIdx="4" clrIdx="1"/>
  <p:cmAuthor id="2" name="Deanna Loy Schuler" initials="DLS" lastIdx="1" clrIdx="2"/>
  <p:cmAuthor id="3" name="claireh" initials="ceh" lastIdx="1" clrIdx="3"/>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270DB"/>
    <a:srgbClr val="9ACAA7"/>
    <a:srgbClr val="2CD858"/>
    <a:srgbClr val="0DB33D"/>
    <a:srgbClr val="2D6316"/>
    <a:srgbClr val="AFD5B9"/>
    <a:srgbClr val="FF9317"/>
    <a:srgbClr val="FF9D17"/>
    <a:srgbClr val="91D3AA"/>
    <a:srgbClr val="9DE7A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066" autoAdjust="0"/>
    <p:restoredTop sz="92857" autoAdjust="0"/>
  </p:normalViewPr>
  <p:slideViewPr>
    <p:cSldViewPr>
      <p:cViewPr varScale="1">
        <p:scale>
          <a:sx n="109" d="100"/>
          <a:sy n="109" d="100"/>
        </p:scale>
        <p:origin x="-594" y="-84"/>
      </p:cViewPr>
      <p:guideLst>
        <p:guide orient="horz" pos="144"/>
        <p:guide orient="horz" pos="1488"/>
        <p:guide orient="horz" pos="1200"/>
        <p:guide orient="horz" pos="2304"/>
        <p:guide orient="horz" pos="892"/>
        <p:guide pos="2880"/>
        <p:guide pos="244"/>
        <p:guide pos="460"/>
        <p:guide pos="5516"/>
        <p:guide pos="862"/>
        <p:guide pos="5299"/>
        <p:guide pos="864"/>
      </p:guideLst>
    </p:cSldViewPr>
  </p:slideViewPr>
  <p:notesTextViewPr>
    <p:cViewPr>
      <p:scale>
        <a:sx n="100" d="100"/>
        <a:sy n="100" d="100"/>
      </p:scale>
      <p:origin x="0" y="0"/>
    </p:cViewPr>
  </p:notesTextViewPr>
  <p:sorterViewPr>
    <p:cViewPr>
      <p:scale>
        <a:sx n="100" d="100"/>
        <a:sy n="100" d="100"/>
      </p:scale>
      <p:origin x="0" y="4776"/>
    </p:cViewPr>
  </p:sorterViewPr>
  <p:notesViewPr>
    <p:cSldViewPr showGuides="1">
      <p:cViewPr varScale="1">
        <p:scale>
          <a:sx n="73" d="100"/>
          <a:sy n="73" d="100"/>
        </p:scale>
        <p:origin x="-2885" y="-6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Calibr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Calibri" pitchFamily="34" charset="0"/>
              </a:rPr>
              <a:pPr/>
              <a:t>10/17/2008</a:t>
            </a:fld>
            <a:endParaRPr lang="en-US" dirty="0">
              <a:latin typeface="Calibr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Calibri" pitchFamily="34" charset="0"/>
              </a:rPr>
            </a:br>
            <a:r>
              <a:rPr lang="en-US" sz="500" dirty="0" smtClean="0">
                <a:solidFill>
                  <a:srgbClr val="000000"/>
                </a:solidFill>
                <a:latin typeface="Calibr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Calibri" pitchFamily="34" charset="0"/>
              </a:rPr>
              <a:pPr/>
              <a:t>‹#›</a:t>
            </a:fld>
            <a:endParaRPr lang="en-US" dirty="0">
              <a:latin typeface="Calibri"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alibri"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alibri" pitchFamily="34" charset="0"/>
              </a:defRPr>
            </a:lvl1pPr>
          </a:lstStyle>
          <a:p>
            <a:fld id="{7C3FBCD4-166E-446F-AF18-7D4A0CF9AEF6}" type="datetimeFigureOut">
              <a:rPr lang="en-US" smtClean="0"/>
              <a:pPr/>
              <a:t>10/17/2008</a:t>
            </a:fld>
            <a:endParaRPr lang="en-US" dirty="0"/>
          </a:p>
        </p:txBody>
      </p:sp>
      <p:sp>
        <p:nvSpPr>
          <p:cNvPr id="4" name="Slide Image Placeholder 3"/>
          <p:cNvSpPr>
            <a:spLocks noGrp="1" noRot="1" noChangeAspect="1"/>
          </p:cNvSpPr>
          <p:nvPr>
            <p:ph type="sldImg" idx="2"/>
          </p:nvPr>
        </p:nvSpPr>
        <p:spPr>
          <a:xfrm>
            <a:off x="1535113" y="457200"/>
            <a:ext cx="3736975" cy="2801938"/>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3429000"/>
            <a:ext cx="5486400" cy="50292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mn-lt"/>
              </a:defRPr>
            </a:lvl1pPr>
          </a:lstStyle>
          <a:p>
            <a:r>
              <a:rPr lang="en-US" smtClean="0">
                <a:solidFill>
                  <a:srgbClr val="000000"/>
                </a:solidFill>
              </a:rPr>
              <a:t>© 2008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endParaRPr lang="en-US" dirty="0" smtClean="0">
              <a:solidFill>
                <a:srgbClr val="000000"/>
              </a:solidFill>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Calibri"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Calibr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10/17/2008 3:22 PM</a:t>
            </a:fld>
            <a:endParaRPr lang="en-US" dirty="0"/>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10/17/2008 3:22 PM</a:t>
            </a:fld>
            <a:endParaRPr lang="en-US" dirty="0"/>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10/17/2008 3:22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10/17/2008 3:22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9663" y="1416051"/>
            <a:ext cx="7681913" cy="1523495"/>
          </a:xfrm>
        </p:spPr>
        <p:txBody>
          <a:bodyPr anchor="ctr">
            <a:noAutofit/>
          </a:bodyPr>
          <a:lstStyle>
            <a:lvl1pPr>
              <a:lnSpc>
                <a:spcPct val="90000"/>
              </a:lnSpc>
              <a:defRPr sz="4800">
                <a:solidFill>
                  <a:schemeClr val="tx1"/>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729663" y="3657601"/>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91D3AA"/>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91D3AA"/>
              </a:solidFill>
              <a:effectLst/>
              <a:uLnTx/>
              <a:uFillTx/>
              <a:latin typeface="+mn-lt"/>
              <a:ea typeface="+mn-ea"/>
              <a:cs typeface="+mn-cs"/>
            </a:endParaRPr>
          </a:p>
        </p:txBody>
      </p:sp>
      <p:pic>
        <p:nvPicPr>
          <p:cNvPr id="6" name="Picture 5" descr="TechEd Dev logo for Title master.png"/>
          <p:cNvPicPr>
            <a:picLocks noChangeAspect="1"/>
          </p:cNvPicPr>
          <p:nvPr userDrawn="1"/>
        </p:nvPicPr>
        <p:blipFill>
          <a:blip r:embed="rId3"/>
          <a:srcRect l="65000" t="75556"/>
          <a:stretch>
            <a:fillRect/>
          </a:stretch>
        </p:blipFill>
        <p:spPr bwMode="invGray">
          <a:xfrm>
            <a:off x="5943600" y="5181600"/>
            <a:ext cx="3200400" cy="1676400"/>
          </a:xfrm>
          <a:prstGeom prst="rect">
            <a:avLst/>
          </a:prstGeom>
        </p:spPr>
      </p:pic>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00000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000000"/>
              </a:solidFill>
              <a:effectLst/>
              <a:uLnTx/>
              <a:uFillTx/>
              <a:latin typeface="+mn-lt"/>
              <a:ea typeface="+mn-ea"/>
              <a:cs typeface="+mn-cs"/>
            </a:endParaRP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Black Slide - no bottom bar">
    <p:bg>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a:xfrm>
            <a:off x="382588" y="228600"/>
            <a:ext cx="8380412" cy="623248"/>
          </a:xfrm>
          <a:noFill/>
          <a:ln w="9525">
            <a:noFill/>
            <a:miter lim="800000"/>
            <a:headEnd/>
            <a:tailEnd/>
          </a:ln>
          <a:effectLst/>
        </p:spPr>
        <p:txBody>
          <a:bodyPr/>
          <a:lstStyle>
            <a:lvl1pPr algn="l" defTabSz="914363" rtl="0" eaLnBrk="1" fontAlgn="base" latinLnBrk="0" hangingPunct="1">
              <a:lnSpc>
                <a:spcPct val="90000"/>
              </a:lnSpc>
              <a:spcBef>
                <a:spcPct val="0"/>
              </a:spcBef>
              <a:spcAft>
                <a:spcPct val="0"/>
              </a:spcAft>
              <a:buNone/>
              <a:defRPr lang="en-US" sz="4000" b="0" kern="1200" cap="none" spc="-125" baseline="0" dirty="0">
                <a:ln w="3175">
                  <a:noFill/>
                </a:ln>
                <a:solidFill>
                  <a:schemeClr val="tx1"/>
                </a:solidFill>
                <a:effectLst/>
                <a:latin typeface="+mj-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bwMode="black">
          <a:xfrm>
            <a:off x="382588" y="1414464"/>
            <a:ext cx="8380412" cy="1844608"/>
          </a:xfrm>
        </p:spPr>
        <p:txBody>
          <a:bodyPr/>
          <a:lstStyle>
            <a:lvl1pPr>
              <a:spcBef>
                <a:spcPts val="1167"/>
              </a:spcBef>
              <a:buFontTx/>
              <a:buBlip>
                <a:blip r:embed="rId2"/>
              </a:buBlip>
              <a:defRPr sz="2400"/>
            </a:lvl1pPr>
            <a:lvl2pPr>
              <a:spcBef>
                <a:spcPts val="1083"/>
              </a:spcBef>
              <a:buFontTx/>
              <a:buBlip>
                <a:blip r:embed="rId2"/>
              </a:buBlip>
              <a:defRPr sz="2000"/>
            </a:lvl2pPr>
            <a:lvl3pPr>
              <a:spcBef>
                <a:spcPts val="1000"/>
              </a:spcBef>
              <a:buFontTx/>
              <a:buBlip>
                <a:blip r:embed="rId2"/>
              </a:buBlip>
              <a:defRPr sz="1800"/>
            </a:lvl3pPr>
            <a:lvl4pPr>
              <a:spcBef>
                <a:spcPts val="917"/>
              </a:spcBef>
              <a:buFontTx/>
              <a:buBlip>
                <a:blip r:embed="rId2"/>
              </a:buBlip>
              <a:defRPr sz="1600"/>
            </a:lvl4pPr>
            <a:lvl5pPr>
              <a:spcBef>
                <a:spcPts val="833"/>
              </a:spcBef>
              <a:buFontTx/>
              <a:buBlip>
                <a:blip r:embed="rId2"/>
              </a:buBlip>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Hidden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a:xfrm>
            <a:off x="382588" y="228600"/>
            <a:ext cx="8380412" cy="623248"/>
          </a:xfrm>
          <a:noFill/>
          <a:ln w="9525">
            <a:noFill/>
            <a:miter lim="800000"/>
            <a:headEnd/>
            <a:tailEnd/>
          </a:ln>
          <a:effectLst/>
        </p:spPr>
        <p:txBody>
          <a:bodyPr/>
          <a:lstStyle>
            <a:lvl1pPr algn="l" defTabSz="914363" rtl="0" eaLnBrk="1" fontAlgn="base" latinLnBrk="0" hangingPunct="1">
              <a:lnSpc>
                <a:spcPct val="90000"/>
              </a:lnSpc>
              <a:spcBef>
                <a:spcPct val="0"/>
              </a:spcBef>
              <a:spcAft>
                <a:spcPct val="0"/>
              </a:spcAft>
              <a:buNone/>
              <a:defRPr lang="en-US" sz="4000" b="0" kern="1200" cap="none" spc="-125" baseline="0" dirty="0">
                <a:ln w="3175">
                  <a:noFill/>
                </a:ln>
                <a:solidFill>
                  <a:schemeClr val="tx1"/>
                </a:solidFill>
                <a:effectLst/>
                <a:latin typeface="+mj-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bwMode="black">
          <a:xfrm>
            <a:off x="382588" y="1414464"/>
            <a:ext cx="8380412" cy="1844608"/>
          </a:xfrm>
        </p:spPr>
        <p:txBody>
          <a:bodyPr/>
          <a:lstStyle>
            <a:lvl1pPr>
              <a:spcBef>
                <a:spcPts val="1167"/>
              </a:spcBef>
              <a:buFontTx/>
              <a:buBlip>
                <a:blip r:embed="rId2"/>
              </a:buBlip>
              <a:defRPr sz="2400"/>
            </a:lvl1pPr>
            <a:lvl2pPr>
              <a:spcBef>
                <a:spcPts val="1083"/>
              </a:spcBef>
              <a:buFontTx/>
              <a:buBlip>
                <a:blip r:embed="rId2"/>
              </a:buBlip>
              <a:defRPr sz="2000"/>
            </a:lvl2pPr>
            <a:lvl3pPr>
              <a:spcBef>
                <a:spcPts val="1000"/>
              </a:spcBef>
              <a:buFontTx/>
              <a:buBlip>
                <a:blip r:embed="rId2"/>
              </a:buBlip>
              <a:defRPr sz="1800"/>
            </a:lvl3pPr>
            <a:lvl4pPr>
              <a:spcBef>
                <a:spcPts val="917"/>
              </a:spcBef>
              <a:buFontTx/>
              <a:buBlip>
                <a:blip r:embed="rId2"/>
              </a:buBlip>
              <a:defRPr sz="1600"/>
            </a:lvl4pPr>
            <a:lvl5pPr>
              <a:spcBef>
                <a:spcPts val="833"/>
              </a:spcBef>
              <a:buFontTx/>
              <a:buBlip>
                <a:blip r:embed="rId2"/>
              </a:buBlip>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68425" y="381505"/>
            <a:ext cx="7043738" cy="1523494"/>
          </a:xfrm>
        </p:spPr>
        <p:txBody>
          <a:bodyPr anchor="b" anchorCtr="0">
            <a:noAutofit/>
          </a:bodyPr>
          <a:lstStyle>
            <a:lvl1pPr>
              <a:lnSpc>
                <a:spcPct val="90000"/>
              </a:lnSpc>
              <a:defRPr sz="48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68425" y="3657600"/>
            <a:ext cx="704373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368424" y="1904999"/>
            <a:ext cx="6994950" cy="1384994"/>
          </a:xfrm>
          <a:scene3d>
            <a:camera prst="orthographicFront"/>
            <a:lightRig rig="contrasting" dir="t"/>
          </a:scene3d>
          <a:sp3d/>
        </p:spPr>
        <p:txBody>
          <a:bodyPr anchor="t" anchorCtr="0">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9DE7AF"/>
                    </a:gs>
                    <a:gs pos="62000">
                      <a:srgbClr val="37CD5B"/>
                    </a:gs>
                    <a:gs pos="88000">
                      <a:srgbClr val="28A045"/>
                    </a:gs>
                  </a:gsLst>
                  <a:lin ang="5400000" scaled="1"/>
                  <a:tileRect/>
                </a:gradFill>
                <a:effectLst/>
                <a:uLnTx/>
                <a:uFillTx/>
                <a:latin typeface="Calibri" pitchFamily="34" charset="0"/>
                <a:ea typeface="+mn-ea"/>
                <a:cs typeface="+mn-cs"/>
              </a:defRPr>
            </a:lvl1pPr>
          </a:lstStyle>
          <a:p>
            <a:pPr lvl="0"/>
            <a:r>
              <a:rPr lang="en-US" dirty="0" smtClean="0"/>
              <a:t>click to…</a:t>
            </a:r>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91D3AA"/>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91D3AA"/>
              </a:solidFill>
              <a:effectLst/>
              <a:uLnTx/>
              <a:uFillTx/>
              <a:latin typeface="+mn-lt"/>
              <a:ea typeface="+mn-ea"/>
              <a:cs typeface="+mn-cs"/>
            </a:endParaRP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pic>
        <p:nvPicPr>
          <p:cNvPr id="8" name="Picture 7" descr="ContentForground.png"/>
          <p:cNvPicPr>
            <a:picLocks noChangeAspect="1"/>
          </p:cNvPicPr>
          <p:nvPr userDrawn="1"/>
        </p:nvPicPr>
        <p:blipFill>
          <a:blip r:embed="rId2"/>
          <a:stretch>
            <a:fillRect/>
          </a:stretch>
        </p:blipFill>
        <p:spPr>
          <a:xfrm>
            <a:off x="0" y="0"/>
            <a:ext cx="9144000" cy="6858000"/>
          </a:xfrm>
          <a:prstGeom prst="rect">
            <a:avLst/>
          </a:prstGeom>
        </p:spPr>
      </p:pic>
      <p:pic>
        <p:nvPicPr>
          <p:cNvPr id="9" name="Picture 8" descr="ContentForground.pn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solidFill>
          <a:schemeClr val="bg1"/>
        </a:solidFill>
        <a:effectLst/>
      </p:bgPr>
    </p:bg>
    <p:spTree>
      <p:nvGrpSpPr>
        <p:cNvPr id="1" name=""/>
        <p:cNvGrpSpPr/>
        <p:nvPr/>
      </p:nvGrpSpPr>
      <p:grpSpPr>
        <a:xfrm>
          <a:off x="0" y="0"/>
          <a:ext cx="0" cy="0"/>
          <a:chOff x="0" y="0"/>
          <a:chExt cx="0" cy="0"/>
        </a:xfrm>
      </p:grpSpPr>
      <p:pic>
        <p:nvPicPr>
          <p:cNvPr id="8" name="Picture 7" descr="ContentForground.pn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381001"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9" name="Picture 8" descr="ContentForground.png"/>
          <p:cNvPicPr>
            <a:picLocks noChangeAspect="1"/>
          </p:cNvPicPr>
          <p:nvPr userDrawn="1"/>
        </p:nvPicPr>
        <p:blipFill>
          <a:blip r:embed="rId2"/>
          <a:stretch>
            <a:fillRect/>
          </a:stretch>
        </p:blipFill>
        <p:spPr>
          <a:xfrm>
            <a:off x="0" y="0"/>
            <a:ext cx="9144000" cy="6858000"/>
          </a:xfrm>
          <a:prstGeom prst="rect">
            <a:avLst/>
          </a:prstGeom>
        </p:spPr>
      </p:pic>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1" y="1411554"/>
            <a:ext cx="41148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2" y="1411554"/>
            <a:ext cx="4117019"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10" name="Picture 9" descr="ContentForground.png"/>
          <p:cNvPicPr>
            <a:picLocks noChangeAspect="1"/>
          </p:cNvPicPr>
          <p:nvPr userDrawn="1"/>
        </p:nvPicPr>
        <p:blipFill>
          <a:blip r:embed="rId2"/>
          <a:stretch>
            <a:fillRect/>
          </a:stretch>
        </p:blipFill>
        <p:spPr>
          <a:xfrm>
            <a:off x="0" y="0"/>
            <a:ext cx="9144000" cy="6858000"/>
          </a:xfrm>
          <a:prstGeom prst="rect">
            <a:avLst/>
          </a:prstGeom>
        </p:spPr>
      </p:pic>
      <p:pic>
        <p:nvPicPr>
          <p:cNvPr id="11" name="Picture 10" descr="ContentForground.png"/>
          <p:cNvPicPr>
            <a:picLocks noChangeAspect="1"/>
          </p:cNvPicPr>
          <p:nvPr userDrawn="1"/>
        </p:nvPicPr>
        <p:blipFill>
          <a:blip r:embed="rId2"/>
          <a:stretch>
            <a:fillRect/>
          </a:stretch>
        </p:blipFill>
        <p:spPr>
          <a:xfrm>
            <a:off x="0" y="0"/>
            <a:ext cx="9144000" cy="6858000"/>
          </a:xfrm>
          <a:prstGeom prst="rect">
            <a:avLst/>
          </a:prstGeom>
        </p:spPr>
      </p:pic>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6" name="Picture 5" descr="ContentForground.png"/>
          <p:cNvPicPr>
            <a:picLocks noChangeAspect="1"/>
          </p:cNvPicPr>
          <p:nvPr userDrawn="1"/>
        </p:nvPicPr>
        <p:blipFill>
          <a:blip r:embed="rId2"/>
          <a:stretch>
            <a:fillRect/>
          </a:stretch>
        </p:blipFill>
        <p:spPr>
          <a:xfrm>
            <a:off x="0" y="0"/>
            <a:ext cx="9144000" cy="6858000"/>
          </a:xfrm>
          <a:prstGeom prst="rect">
            <a:avLst/>
          </a:prstGeom>
        </p:spPr>
      </p:pic>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ight background developer code">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2"/>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3" name="Picture 2" descr="ContentForground.png"/>
          <p:cNvPicPr>
            <a:picLocks noChangeAspect="1"/>
          </p:cNvPicPr>
          <p:nvPr userDrawn="1"/>
        </p:nvPicPr>
        <p:blipFill>
          <a:blip r:embed="rId2"/>
          <a:stretch>
            <a:fillRect/>
          </a:stretch>
        </p:blipFill>
        <p:spPr>
          <a:xfrm>
            <a:off x="0" y="0"/>
            <a:ext cx="9144000" cy="6858000"/>
          </a:xfrm>
          <a:prstGeom prst="rect">
            <a:avLst/>
          </a:prstGeom>
        </p:spPr>
      </p:pic>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Picture 4" descr="ContentForground.png"/>
          <p:cNvPicPr>
            <a:picLocks noChangeAspect="1"/>
          </p:cNvPicPr>
          <p:nvPr/>
        </p:nvPicPr>
        <p:blipFill>
          <a:blip r:embed="rId14"/>
          <a:stretch>
            <a:fillRect/>
          </a:stretch>
        </p:blipFill>
        <p:spPr>
          <a:xfrm>
            <a:off x="0" y="0"/>
            <a:ext cx="9144000" cy="6858000"/>
          </a:xfrm>
          <a:prstGeom prst="rect">
            <a:avLst/>
          </a:prstGeom>
        </p:spPr>
      </p:pic>
      <p:pic>
        <p:nvPicPr>
          <p:cNvPr id="4" name="Picture 3" descr="ContentForground.png"/>
          <p:cNvPicPr>
            <a:picLocks noChangeAspect="1"/>
          </p:cNvPicPr>
          <p:nvPr/>
        </p:nvPicPr>
        <p:blipFill>
          <a:blip r:embed="rId14"/>
          <a:stretch>
            <a:fillRect/>
          </a:stretch>
        </p:blipFill>
        <p:spPr>
          <a:xfrm>
            <a:off x="0" y="0"/>
            <a:ext cx="9144000" cy="6858000"/>
          </a:xfrm>
          <a:prstGeom prst="rect">
            <a:avLst/>
          </a:prstGeom>
        </p:spPr>
      </p:pic>
      <p:sp>
        <p:nvSpPr>
          <p:cNvPr id="2" name="Title Placeholder 1"/>
          <p:cNvSpPr>
            <a:spLocks noGrp="1"/>
          </p:cNvSpPr>
          <p:nvPr>
            <p:ph type="title"/>
          </p:nvPr>
        </p:nvSpPr>
        <p:spPr>
          <a:xfrm>
            <a:off x="387054" y="228600"/>
            <a:ext cx="8375946"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7054" y="1420814"/>
            <a:ext cx="8375946" cy="2128031"/>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8" r:id="rId1"/>
    <p:sldLayoutId id="2147483739" r:id="rId2"/>
    <p:sldLayoutId id="2147483741" r:id="rId3"/>
    <p:sldLayoutId id="2147483742" r:id="rId4"/>
    <p:sldLayoutId id="2147483743" r:id="rId5"/>
    <p:sldLayoutId id="2147483744" r:id="rId6"/>
    <p:sldLayoutId id="2147483745" r:id="rId7"/>
    <p:sldLayoutId id="2147483746" r:id="rId8"/>
    <p:sldLayoutId id="2147483747" r:id="rId9"/>
    <p:sldLayoutId id="2147483749" r:id="rId10"/>
    <p:sldLayoutId id="2147483750" r:id="rId11"/>
    <p:sldLayoutId id="2147483751" r:id="rId12"/>
  </p:sldLayoutIdLst>
  <p:transition>
    <p:fade/>
  </p:transition>
  <p:txStyles>
    <p:titleStyle>
      <a:lvl1pPr algn="l" defTabSz="914363" rtl="0" eaLnBrk="1" latinLnBrk="0" hangingPunct="1">
        <a:lnSpc>
          <a:spcPct val="90000"/>
        </a:lnSpc>
        <a:spcBef>
          <a:spcPct val="0"/>
        </a:spcBef>
        <a:buNone/>
        <a:defRPr lang="en-US" sz="4800" b="0" kern="1200" cap="none" spc="-100" baseline="0" dirty="0" smtClean="0">
          <a:ln w="3175">
            <a:noFill/>
          </a:ln>
          <a:solidFill>
            <a:schemeClr val="tx1"/>
          </a:solidFill>
          <a:effectLst/>
          <a:latin typeface="Calibri" pitchFamily="34" charset="0"/>
          <a:ea typeface="+mn-ea"/>
          <a:cs typeface="Arial" charset="0"/>
        </a:defRPr>
      </a:lvl1pPr>
    </p:titleStyle>
    <p:bodyStyle>
      <a:lvl1pPr marL="463550" indent="-463550" algn="l" defTabSz="914363" rtl="0" eaLnBrk="1" latinLnBrk="0" hangingPunct="1">
        <a:lnSpc>
          <a:spcPct val="90000"/>
        </a:lnSpc>
        <a:spcBef>
          <a:spcPct val="20000"/>
        </a:spcBef>
        <a:buSzPct val="120000"/>
        <a:buFontTx/>
        <a:buBlip>
          <a:blip r:embed="rId15"/>
        </a:buBlip>
        <a:defRPr sz="3200" kern="1200">
          <a:solidFill>
            <a:schemeClr val="tx1"/>
          </a:solidFill>
          <a:latin typeface="Calibri" pitchFamily="34" charset="0"/>
          <a:ea typeface="+mn-ea"/>
          <a:cs typeface="+mn-cs"/>
        </a:defRPr>
      </a:lvl1pPr>
      <a:lvl2pPr marL="833438" indent="-369888" algn="l" defTabSz="914363" rtl="0" eaLnBrk="1" latinLnBrk="0" hangingPunct="1">
        <a:lnSpc>
          <a:spcPct val="90000"/>
        </a:lnSpc>
        <a:spcBef>
          <a:spcPct val="20000"/>
        </a:spcBef>
        <a:buFontTx/>
        <a:buBlip>
          <a:blip r:embed="rId15"/>
        </a:buBlip>
        <a:defRPr sz="2800" kern="1200">
          <a:solidFill>
            <a:schemeClr val="tx1"/>
          </a:solidFill>
          <a:latin typeface="Calibri" pitchFamily="34" charset="0"/>
          <a:ea typeface="+mn-ea"/>
          <a:cs typeface="+mn-cs"/>
        </a:defRPr>
      </a:lvl2pPr>
      <a:lvl3pPr marL="1168400" indent="-346075" algn="l" defTabSz="914363" rtl="0" eaLnBrk="1" latinLnBrk="0" hangingPunct="1">
        <a:lnSpc>
          <a:spcPct val="90000"/>
        </a:lnSpc>
        <a:spcBef>
          <a:spcPct val="20000"/>
        </a:spcBef>
        <a:buFontTx/>
        <a:buBlip>
          <a:blip r:embed="rId15"/>
        </a:buBlip>
        <a:defRPr sz="2400" kern="1200">
          <a:solidFill>
            <a:schemeClr val="tx1"/>
          </a:solidFill>
          <a:latin typeface="Calibri" pitchFamily="34" charset="0"/>
          <a:ea typeface="+mn-ea"/>
          <a:cs typeface="+mn-cs"/>
        </a:defRPr>
      </a:lvl3pPr>
      <a:lvl4pPr marL="1516063" indent="-347663" algn="l" defTabSz="914363" rtl="0" eaLnBrk="1" latinLnBrk="0" hangingPunct="1">
        <a:lnSpc>
          <a:spcPct val="90000"/>
        </a:lnSpc>
        <a:spcBef>
          <a:spcPct val="20000"/>
        </a:spcBef>
        <a:buFontTx/>
        <a:buBlip>
          <a:blip r:embed="rId15"/>
        </a:buBlip>
        <a:defRPr sz="2400" kern="1200">
          <a:solidFill>
            <a:schemeClr val="tx1"/>
          </a:solidFill>
          <a:latin typeface="Calibri" pitchFamily="34" charset="0"/>
          <a:ea typeface="+mn-ea"/>
          <a:cs typeface="+mn-cs"/>
        </a:defRPr>
      </a:lvl4pPr>
      <a:lvl5pPr marL="1852613" indent="-325438" algn="l" defTabSz="914363" rtl="0" eaLnBrk="1" latinLnBrk="0" hangingPunct="1">
        <a:lnSpc>
          <a:spcPct val="90000"/>
        </a:lnSpc>
        <a:spcBef>
          <a:spcPct val="20000"/>
        </a:spcBef>
        <a:buFontTx/>
        <a:buBlip>
          <a:blip r:embed="rId15"/>
        </a:buBlip>
        <a:defRPr sz="2400" kern="1200">
          <a:solidFill>
            <a:schemeClr val="tx1"/>
          </a:solidFill>
          <a:latin typeface="Calibri"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hyperlink" Target="http://microsoft.com/technet" TargetMode="External"/><Relationship Id="rId4" Type="http://schemas.openxmlformats.org/officeDocument/2006/relationships/hyperlink" Target="http://www.microsoft.com/teched"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Group by and Order By</a:t>
            </a:r>
            <a:endParaRPr lang="en-ZA" dirty="0"/>
          </a:p>
        </p:txBody>
      </p:sp>
      <p:sp>
        <p:nvSpPr>
          <p:cNvPr id="3" name="Content Placeholder 2"/>
          <p:cNvSpPr>
            <a:spLocks noGrp="1"/>
          </p:cNvSpPr>
          <p:nvPr>
            <p:ph idx="1"/>
          </p:nvPr>
        </p:nvSpPr>
        <p:spPr>
          <a:xfrm>
            <a:off x="381000" y="1412875"/>
            <a:ext cx="8382000" cy="5016758"/>
          </a:xfrm>
        </p:spPr>
        <p:txBody>
          <a:bodyPr/>
          <a:lstStyle/>
          <a:p>
            <a:r>
              <a:rPr lang="en-ZA" dirty="0" smtClean="0"/>
              <a:t>Select A from </a:t>
            </a:r>
            <a:r>
              <a:rPr lang="en-ZA" dirty="0" err="1" smtClean="0"/>
              <a:t>SomeTable</a:t>
            </a:r>
            <a:r>
              <a:rPr lang="en-ZA" dirty="0" smtClean="0"/>
              <a:t> Where B = @var1 	Order By C</a:t>
            </a:r>
          </a:p>
          <a:p>
            <a:pPr lvl="1"/>
            <a:r>
              <a:rPr lang="en-ZA" dirty="0" smtClean="0"/>
              <a:t>Indexes are ordered and hence can support an ORDER BY statement</a:t>
            </a:r>
          </a:p>
          <a:p>
            <a:pPr lvl="1"/>
            <a:r>
              <a:rPr lang="en-ZA" dirty="0" smtClean="0"/>
              <a:t>Index on B, C INCLUDE (A)</a:t>
            </a:r>
          </a:p>
          <a:p>
            <a:r>
              <a:rPr lang="en-ZA" dirty="0" smtClean="0"/>
              <a:t>Select SUM(A), C From </a:t>
            </a:r>
            <a:r>
              <a:rPr lang="en-ZA" dirty="0" err="1" smtClean="0"/>
              <a:t>SomeTable</a:t>
            </a:r>
            <a:r>
              <a:rPr lang="en-ZA" dirty="0" smtClean="0"/>
              <a:t> Where B = 	@var1 Group By C</a:t>
            </a:r>
          </a:p>
          <a:p>
            <a:pPr lvl="1"/>
            <a:r>
              <a:rPr lang="en-ZA" dirty="0" smtClean="0"/>
              <a:t>Because indexes are ordered, they can support a stream aggregate</a:t>
            </a:r>
          </a:p>
          <a:p>
            <a:pPr lvl="1"/>
            <a:r>
              <a:rPr lang="en-ZA" dirty="0" smtClean="0"/>
              <a:t>Index on B, C INCLUDE (A)</a:t>
            </a:r>
          </a:p>
          <a:p>
            <a:pPr lvl="1">
              <a:buNone/>
            </a:pPr>
            <a:endParaRPr lang="en-ZA"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2000"/>
                                        <p:tgtEl>
                                          <p:spTgt spid="3">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Index Maintenance</a:t>
            </a:r>
            <a:endParaRPr lang="en-ZA" dirty="0"/>
          </a:p>
        </p:txBody>
      </p:sp>
      <p:sp>
        <p:nvSpPr>
          <p:cNvPr id="3" name="Content Placeholder 2"/>
          <p:cNvSpPr>
            <a:spLocks noGrp="1"/>
          </p:cNvSpPr>
          <p:nvPr>
            <p:ph idx="1"/>
          </p:nvPr>
        </p:nvSpPr>
        <p:spPr>
          <a:xfrm>
            <a:off x="381000" y="1412875"/>
            <a:ext cx="8382000" cy="4992136"/>
          </a:xfrm>
        </p:spPr>
        <p:txBody>
          <a:bodyPr/>
          <a:lstStyle/>
          <a:p>
            <a:r>
              <a:rPr lang="en-ZA" dirty="0" smtClean="0"/>
              <a:t>Fragmentation</a:t>
            </a:r>
          </a:p>
          <a:p>
            <a:pPr lvl="1"/>
            <a:r>
              <a:rPr lang="en-ZA" dirty="0" smtClean="0"/>
              <a:t>Inserts and updates can cause page splits</a:t>
            </a:r>
          </a:p>
          <a:p>
            <a:pPr lvl="1"/>
            <a:r>
              <a:rPr lang="en-ZA" dirty="0" smtClean="0"/>
              <a:t>Will result in fragmentation (index pages out of order)</a:t>
            </a:r>
          </a:p>
          <a:p>
            <a:pPr lvl="1"/>
            <a:r>
              <a:rPr lang="en-ZA" dirty="0" smtClean="0"/>
              <a:t>ALTER INDEX ... REBUILD or </a:t>
            </a:r>
            <a:r>
              <a:rPr lang="en-ZA" dirty="0" smtClean="0"/>
              <a:t>ALTER INDEX ... </a:t>
            </a:r>
            <a:r>
              <a:rPr lang="en-ZA" dirty="0" smtClean="0"/>
              <a:t>REORGANISE</a:t>
            </a:r>
          </a:p>
          <a:p>
            <a:r>
              <a:rPr lang="en-ZA" dirty="0" smtClean="0"/>
              <a:t>Statistics</a:t>
            </a:r>
          </a:p>
          <a:p>
            <a:pPr lvl="1"/>
            <a:r>
              <a:rPr lang="en-ZA" dirty="0" smtClean="0"/>
              <a:t>Store the distribution of values in a column</a:t>
            </a:r>
          </a:p>
          <a:p>
            <a:pPr lvl="1"/>
            <a:r>
              <a:rPr lang="en-ZA" dirty="0" smtClean="0"/>
              <a:t>Usually maintained by </a:t>
            </a:r>
            <a:r>
              <a:rPr lang="en-ZA" dirty="0" err="1" smtClean="0"/>
              <a:t>auto_update_stats</a:t>
            </a:r>
            <a:endParaRPr lang="en-ZA" dirty="0" smtClean="0"/>
          </a:p>
          <a:p>
            <a:pPr lvl="1"/>
            <a:r>
              <a:rPr lang="en-ZA" dirty="0" smtClean="0"/>
              <a:t>May sometimes need manual updating – UPDATE STATISTICS</a:t>
            </a:r>
            <a:endParaRPr lang="en-ZA"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smtClean="0"/>
              <a:t>Q &amp; A</a:t>
            </a:r>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smtClean="0"/>
              <a:t>Notes</a:t>
            </a:r>
            <a:endParaRPr lang="en-US" dirty="0"/>
          </a:p>
        </p:txBody>
      </p:sp>
      <p:sp>
        <p:nvSpPr>
          <p:cNvPr id="6" name="Text Placeholder 5"/>
          <p:cNvSpPr>
            <a:spLocks noGrp="1"/>
          </p:cNvSpPr>
          <p:nvPr>
            <p:ph type="body" sz="quarter" idx="10"/>
          </p:nvPr>
        </p:nvSpPr>
        <p:spPr>
          <a:xfrm>
            <a:off x="381000" y="1411553"/>
            <a:ext cx="8382000" cy="1871282"/>
          </a:xfrm>
        </p:spPr>
        <p:txBody>
          <a:bodyPr/>
          <a:lstStyle/>
          <a:p>
            <a:r>
              <a:rPr lang="en-US" dirty="0" smtClean="0"/>
              <a:t>In addition to the Walk-in and Title slides, the following slides are </a:t>
            </a:r>
            <a:r>
              <a:rPr lang="en-US" dirty="0" smtClean="0">
                <a:solidFill>
                  <a:schemeClr val="tx2"/>
                </a:solidFill>
              </a:rPr>
              <a:t>required</a:t>
            </a:r>
            <a:endParaRPr lang="en-US" dirty="0" smtClean="0"/>
          </a:p>
          <a:p>
            <a:r>
              <a:rPr lang="en-US" dirty="0" smtClean="0"/>
              <a:t>Please add your content and include these in your final presentation</a:t>
            </a:r>
            <a:endParaRPr lang="en-US" dirty="0"/>
          </a:p>
        </p:txBody>
      </p:sp>
      <p:sp>
        <p:nvSpPr>
          <p:cNvPr id="7" name="Text Placeholder 6"/>
          <p:cNvSpPr>
            <a:spLocks noGrp="1"/>
          </p:cNvSpPr>
          <p:nvPr>
            <p:ph type="body" sz="quarter" idx="11"/>
          </p:nvPr>
        </p:nvSpPr>
        <p:spPr/>
        <p:txBody>
          <a:bodyPr/>
          <a:lstStyle/>
          <a:p>
            <a:r>
              <a:rPr lang="en-US" dirty="0" smtClean="0"/>
              <a:t>NEXT: &lt;next slide title&gt;</a:t>
            </a:r>
            <a:endParaRPr lang="en-US"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0" y="990600"/>
            <a:ext cx="91440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34" name="Picture 33" descr="MSB08_Ida_01.png"/>
          <p:cNvPicPr>
            <a:picLocks noChangeAspect="1"/>
          </p:cNvPicPr>
          <p:nvPr/>
        </p:nvPicPr>
        <p:blipFill>
          <a:blip r:embed="rId2"/>
          <a:srcRect b="19672"/>
          <a:stretch>
            <a:fillRect/>
          </a:stretch>
        </p:blipFill>
        <p:spPr>
          <a:xfrm>
            <a:off x="3390900" y="-304800"/>
            <a:ext cx="6972300" cy="3733800"/>
          </a:xfrm>
          <a:prstGeom prst="rect">
            <a:avLst/>
          </a:prstGeom>
        </p:spPr>
      </p:pic>
      <p:sp>
        <p:nvSpPr>
          <p:cNvPr id="49" name="Rounded Rectangle 48"/>
          <p:cNvSpPr/>
          <p:nvPr/>
        </p:nvSpPr>
        <p:spPr bwMode="auto">
          <a:xfrm>
            <a:off x="0" y="3429000"/>
            <a:ext cx="45720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a:xfrm>
            <a:off x="762000" y="3529168"/>
            <a:ext cx="3624263" cy="738032"/>
          </a:xfrm>
          <a:prstGeom prst="rect">
            <a:avLst/>
          </a:prstGeom>
        </p:spPr>
      </p:pic>
      <p:grpSp>
        <p:nvGrpSpPr>
          <p:cNvPr id="3" name="Group 29"/>
          <p:cNvGrpSpPr/>
          <p:nvPr/>
        </p:nvGrpSpPr>
        <p:grpSpPr>
          <a:xfrm>
            <a:off x="276225" y="1238250"/>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2" name="Title 1"/>
          <p:cNvSpPr>
            <a:spLocks noGrp="1"/>
          </p:cNvSpPr>
          <p:nvPr>
            <p:ph type="title"/>
          </p:nvPr>
        </p:nvSpPr>
        <p:spPr/>
        <p:txBody>
          <a:bodyPr>
            <a:normAutofit/>
          </a:bodyPr>
          <a:lstStyle/>
          <a:p>
            <a:r>
              <a:rPr smtClean="0"/>
              <a:t>Resources</a:t>
            </a:r>
            <a:endParaRPr lang="en-US" dirty="0"/>
          </a:p>
        </p:txBody>
      </p:sp>
      <p:sp>
        <p:nvSpPr>
          <p:cNvPr id="42" name="Oval 41"/>
          <p:cNvSpPr/>
          <p:nvPr/>
        </p:nvSpPr>
        <p:spPr bwMode="auto">
          <a:xfrm>
            <a:off x="123825" y="1085850"/>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286000"/>
            <a:ext cx="4572000" cy="954107"/>
          </a:xfrm>
          <a:prstGeom prst="rect">
            <a:avLst/>
          </a:prstGeom>
        </p:spPr>
        <p:txBody>
          <a:bodyPr>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r>
              <a:rPr lang="en-US" dirty="0" err="1" smtClean="0"/>
              <a:t>Tech·Talks</a:t>
            </a:r>
            <a:r>
              <a:rPr lang="en-US" dirty="0" smtClean="0"/>
              <a:t>	</a:t>
            </a:r>
            <a:r>
              <a:rPr lang="en-US" dirty="0" err="1" smtClean="0"/>
              <a:t>Tech·Ed</a:t>
            </a:r>
            <a:r>
              <a:rPr lang="en-US" dirty="0" smtClean="0"/>
              <a:t> Bloggers</a:t>
            </a:r>
          </a:p>
          <a:p>
            <a:pPr marL="0" lvl="1" indent="0">
              <a:lnSpc>
                <a:spcPct val="100000"/>
              </a:lnSpc>
              <a:spcBef>
                <a:spcPts val="0"/>
              </a:spcBef>
              <a:buNone/>
              <a:tabLst>
                <a:tab pos="1828800" algn="l"/>
              </a:tabLst>
            </a:pPr>
            <a:r>
              <a:rPr lang="en-US" dirty="0" smtClean="0"/>
              <a:t>Live Simulcasts	Virtual Labs</a:t>
            </a:r>
          </a:p>
        </p:txBody>
      </p:sp>
      <p:sp>
        <p:nvSpPr>
          <p:cNvPr id="48" name="Rectangle 47"/>
          <p:cNvSpPr/>
          <p:nvPr/>
        </p:nvSpPr>
        <p:spPr>
          <a:xfrm>
            <a:off x="838200" y="4419600"/>
            <a:ext cx="3733800" cy="1354217"/>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sz="2000" dirty="0" smtClean="0">
                <a:latin typeface="Calibri" pitchFamily="34" charset="0"/>
              </a:rPr>
              <a:t>Evaluation licenses, pre-released products, and MORE!</a:t>
            </a:r>
          </a:p>
        </p:txBody>
      </p:sp>
      <p:pic>
        <p:nvPicPr>
          <p:cNvPr id="25" name="Picture 24" descr="TechEd_online.png"/>
          <p:cNvPicPr>
            <a:picLocks noChangeAspect="1"/>
          </p:cNvPicPr>
          <p:nvPr/>
        </p:nvPicPr>
        <p:blipFill>
          <a:blip r:embed="rId6"/>
          <a:stretch>
            <a:fillRect/>
          </a:stretch>
        </p:blipFill>
        <p:spPr>
          <a:xfrm>
            <a:off x="914400" y="1209675"/>
            <a:ext cx="2409825" cy="1076325"/>
          </a:xfrm>
          <a:prstGeom prst="rect">
            <a:avLst/>
          </a:prstGeom>
        </p:spPr>
      </p:pic>
      <p:sp>
        <p:nvSpPr>
          <p:cNvPr id="22" name="Rounded Rectangle 21"/>
          <p:cNvSpPr/>
          <p:nvPr/>
        </p:nvSpPr>
        <p:spPr bwMode="auto">
          <a:xfrm>
            <a:off x="4572000" y="3429000"/>
            <a:ext cx="45720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a:xfrm>
            <a:off x="5410200" y="3505200"/>
            <a:ext cx="1857375" cy="942975"/>
          </a:xfrm>
          <a:prstGeom prst="rect">
            <a:avLst/>
          </a:prstGeom>
        </p:spPr>
      </p:pic>
      <p:sp>
        <p:nvSpPr>
          <p:cNvPr id="28" name="Rectangle 27"/>
          <p:cNvSpPr/>
          <p:nvPr/>
        </p:nvSpPr>
        <p:spPr>
          <a:xfrm>
            <a:off x="5410200" y="4419600"/>
            <a:ext cx="3352800" cy="1354217"/>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sz="2000" dirty="0" smtClean="0"/>
              <a:t>Developer’s Kit, Licenses, </a:t>
            </a:r>
            <a:br>
              <a:rPr lang="en-US" sz="2000" dirty="0" smtClean="0"/>
            </a:br>
            <a:r>
              <a:rPr lang="en-US" sz="2000" dirty="0" smtClean="0"/>
              <a:t>and MORE!</a:t>
            </a:r>
          </a:p>
        </p:txBody>
      </p:sp>
      <p:grpSp>
        <p:nvGrpSpPr>
          <p:cNvPr id="30" name="Group 29"/>
          <p:cNvGrpSpPr/>
          <p:nvPr/>
        </p:nvGrpSpPr>
        <p:grpSpPr>
          <a:xfrm>
            <a:off x="276225" y="3657600"/>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505200"/>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44" name="Group 43"/>
          <p:cNvGrpSpPr/>
          <p:nvPr/>
        </p:nvGrpSpPr>
        <p:grpSpPr>
          <a:xfrm>
            <a:off x="4800600" y="3657600"/>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505200"/>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0"/>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4"/>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ound Same Side Corner Rectangle 34"/>
          <p:cNvSpPr/>
          <p:nvPr/>
        </p:nvSpPr>
        <p:spPr bwMode="blackWhite">
          <a:xfrm rot="5400000">
            <a:off x="1429939" y="2380061"/>
            <a:ext cx="2443162" cy="5360192"/>
          </a:xfrm>
          <a:prstGeom prst="round2SameRect">
            <a:avLst>
              <a:gd name="adj1" fmla="val 50000"/>
              <a:gd name="adj2" fmla="val 0"/>
            </a:avLst>
          </a:prstGeom>
          <a:gradFill flip="none" rotWithShape="1">
            <a:gsLst>
              <a:gs pos="0">
                <a:srgbClr val="0270DB">
                  <a:alpha val="15294"/>
                </a:srgbClr>
              </a:gs>
              <a:gs pos="24000">
                <a:srgbClr val="0270DB">
                  <a:alpha val="64706"/>
                </a:srgbClr>
              </a:gs>
              <a:gs pos="35000">
                <a:srgbClr val="0270DB">
                  <a:alpha val="74902"/>
                </a:srgbClr>
              </a:gs>
              <a:gs pos="100000">
                <a:srgbClr val="0270DB">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11" name="Rounded Rectangle 10"/>
          <p:cNvSpPr/>
          <p:nvPr/>
        </p:nvSpPr>
        <p:spPr bwMode="blackGray">
          <a:xfrm>
            <a:off x="1676400" y="4057650"/>
            <a:ext cx="3457575"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lvl="0" defTabSz="914099" fontAlgn="base">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Segoe" pitchFamily="34" charset="0"/>
              </a:rPr>
              <a:t>Please complete an</a:t>
            </a:r>
          </a:p>
          <a:p>
            <a:pPr lvl="0" defTabSz="914099" fontAlgn="base">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Segoe" pitchFamily="34" charset="0"/>
              </a:rPr>
              <a:t>evaluation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childTnLst>
                                </p:cTn>
                              </p:par>
                              <p:par>
                                <p:cTn id="8" presetID="63" presetClass="path" presetSubtype="0" decel="50000" fill="hold" grpId="1" nodeType="withEffect">
                                  <p:stCondLst>
                                    <p:cond delay="0"/>
                                  </p:stCondLst>
                                  <p:childTnLst>
                                    <p:animMotion origin="layout" path="M -0.25 -1.48148E-6 L 3.33333E-6 -1.48148E-6 " pathEditMode="relative" rAng="0" ptsTypes="AA">
                                      <p:cBhvr>
                                        <p:cTn id="9" dur="1000" fill="hold"/>
                                        <p:tgtEl>
                                          <p:spTgt spid="35"/>
                                        </p:tgtEl>
                                        <p:attrNameLst>
                                          <p:attrName>ppt_x</p:attrName>
                                          <p:attrName>ppt_y</p:attrName>
                                        </p:attrNameLst>
                                      </p:cBhvr>
                                      <p:rCtr x="125" y="0"/>
                                    </p:animMotion>
                                  </p:childTnLst>
                                </p:cTn>
                              </p:par>
                              <p:par>
                                <p:cTn id="10" presetID="10"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childTnLst>
                                </p:cTn>
                              </p:par>
                              <p:par>
                                <p:cTn id="13" presetID="64" presetClass="path" presetSubtype="0" decel="50000" fill="hold" grpId="1" nodeType="withEffect">
                                  <p:stCondLst>
                                    <p:cond delay="0"/>
                                  </p:stCondLst>
                                  <p:childTnLst>
                                    <p:animMotion origin="layout" path="M 4.16667E-6 0.33334 L 4.16667E-6 -3.33333E-6 " pathEditMode="relative" rAng="0" ptsTypes="AA">
                                      <p:cBhvr>
                                        <p:cTn id="14" dur="1000" fill="hold"/>
                                        <p:tgtEl>
                                          <p:spTgt spid="11"/>
                                        </p:tgtEl>
                                        <p:attrNameLst>
                                          <p:attrName>ppt_x</p:attrName>
                                          <p:attrName>ppt_y</p:attrName>
                                        </p:attrNameLst>
                                      </p:cBhvr>
                                      <p:rCtr x="0" y="-1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5" grpId="1" animBg="1"/>
      <p:bldP spid="11" grpId="0"/>
      <p:bldP spid="11"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398963" y="5638800"/>
            <a:ext cx="838200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latin typeface="Calibri" pitchFamily="34" charset="0"/>
                <a:cs typeface="Arial" charset="0"/>
              </a:rPr>
              <a:t>© </a:t>
            </a:r>
            <a:r>
              <a:rPr lang="en-US" sz="700" dirty="0" smtClean="0">
                <a:latin typeface="Calibri" pitchFamily="34" charset="0"/>
                <a:cs typeface="Arial" charset="0"/>
              </a:rPr>
              <a:t>2008 Microsoft </a:t>
            </a:r>
            <a:r>
              <a:rPr lang="en-US" sz="7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700" dirty="0" smtClean="0">
                <a:latin typeface="Calibri" pitchFamily="34" charset="0"/>
                <a:cs typeface="Arial" charset="0"/>
              </a:rPr>
              <a:t>MICROSOFT </a:t>
            </a:r>
            <a:r>
              <a:rPr lang="en-US" sz="700" dirty="0">
                <a:latin typeface="Calibri" pitchFamily="34" charset="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9663" y="1416051"/>
            <a:ext cx="7681913" cy="1523495"/>
          </a:xfrm>
        </p:spPr>
        <p:txBody>
          <a:bodyPr/>
          <a:lstStyle/>
          <a:p>
            <a:pPr algn="ctr"/>
            <a:r>
              <a:rPr lang="en-US" dirty="0" smtClean="0"/>
              <a:t>Effective Indexing</a:t>
            </a:r>
            <a:endParaRPr lang="en-ZA" dirty="0"/>
          </a:p>
        </p:txBody>
      </p:sp>
      <p:sp>
        <p:nvSpPr>
          <p:cNvPr id="3" name="Subtitle 2"/>
          <p:cNvSpPr>
            <a:spLocks noGrp="1"/>
          </p:cNvSpPr>
          <p:nvPr>
            <p:ph type="subTitle" idx="1"/>
          </p:nvPr>
        </p:nvSpPr>
        <p:spPr/>
        <p:txBody>
          <a:bodyPr/>
          <a:lstStyle/>
          <a:p>
            <a:r>
              <a:rPr lang="en-US" dirty="0" smtClean="0"/>
              <a:t>Gail Shaw</a:t>
            </a:r>
          </a:p>
          <a:p>
            <a:r>
              <a:rPr lang="en-US" dirty="0" smtClean="0"/>
              <a:t>Consultant</a:t>
            </a:r>
          </a:p>
          <a:p>
            <a:r>
              <a:rPr lang="en-US" dirty="0" smtClean="0"/>
              <a:t>XpertEase</a:t>
            </a:r>
            <a:endParaRPr lang="en-US" dirty="0"/>
          </a:p>
        </p:txBody>
      </p:sp>
      <p:sp>
        <p:nvSpPr>
          <p:cNvPr id="5" name="Text Placeholder 8"/>
          <p:cNvSpPr txBox="1">
            <a:spLocks/>
          </p:cNvSpPr>
          <p:nvPr/>
        </p:nvSpPr>
        <p:spPr>
          <a:xfrm>
            <a:off x="729663" y="228600"/>
            <a:ext cx="3838575" cy="276999"/>
          </a:xfrm>
          <a:prstGeom prst="rect">
            <a:avLst/>
          </a:prstGeom>
        </p:spPr>
        <p:txBody>
          <a:bodyPr/>
          <a:lstStyle/>
          <a:p>
            <a:pPr marL="463550" marR="0" lvl="0" indent="-463550" algn="l" defTabSz="914363" rtl="0" eaLnBrk="1" fontAlgn="auto" latinLnBrk="0" hangingPunct="1">
              <a:lnSpc>
                <a:spcPct val="90000"/>
              </a:lnSpc>
              <a:spcBef>
                <a:spcPct val="20000"/>
              </a:spcBef>
              <a:spcAft>
                <a:spcPts val="0"/>
              </a:spcAft>
              <a:buClrTx/>
              <a:buSzPct val="120000"/>
              <a:tabLst/>
              <a:defRPr/>
            </a:pPr>
            <a:r>
              <a:rPr kumimoji="0" lang="en-US" sz="2000" b="0" i="0" u="none" strike="noStrike" kern="1200" cap="none" spc="0" normalizeH="0" baseline="0" noProof="0" dirty="0" smtClean="0">
                <a:ln>
                  <a:noFill/>
                </a:ln>
                <a:solidFill>
                  <a:schemeClr val="tx1"/>
                </a:solidFill>
                <a:effectLst/>
                <a:uLnTx/>
                <a:uFillTx/>
                <a:latin typeface="Calibri" pitchFamily="34" charset="0"/>
                <a:ea typeface="+mn-ea"/>
                <a:cs typeface="+mn-cs"/>
              </a:rPr>
              <a:t>Session Code: CNT307</a:t>
            </a:r>
            <a:endParaRPr kumimoji="0" lang="en-US" sz="2000" b="0" i="0" u="none" strike="noStrike" kern="1200" cap="none" spc="0" normalizeH="0" baseline="0" noProof="0" dirty="0">
              <a:ln>
                <a:noFill/>
              </a:ln>
              <a:solidFill>
                <a:schemeClr val="tx1"/>
              </a:solidFill>
              <a:effectLst/>
              <a:uLnTx/>
              <a:uFillTx/>
              <a:latin typeface="Calibri" pitchFamily="34" charset="0"/>
              <a:ea typeface="+mn-ea"/>
              <a:cs typeface="+mn-cs"/>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Causes of poor performance</a:t>
            </a:r>
            <a:endParaRPr lang="en-ZA" dirty="0"/>
          </a:p>
        </p:txBody>
      </p:sp>
      <p:sp>
        <p:nvSpPr>
          <p:cNvPr id="3" name="Content Placeholder 2"/>
          <p:cNvSpPr>
            <a:spLocks noGrp="1"/>
          </p:cNvSpPr>
          <p:nvPr>
            <p:ph idx="1"/>
          </p:nvPr>
        </p:nvSpPr>
        <p:spPr>
          <a:xfrm>
            <a:off x="381000" y="1412875"/>
            <a:ext cx="8382000" cy="2068259"/>
          </a:xfrm>
        </p:spPr>
        <p:txBody>
          <a:bodyPr/>
          <a:lstStyle/>
          <a:p>
            <a:r>
              <a:rPr lang="en-ZA" dirty="0" smtClean="0"/>
              <a:t>Poor application design</a:t>
            </a:r>
          </a:p>
          <a:p>
            <a:r>
              <a:rPr lang="en-ZA" dirty="0" smtClean="0"/>
              <a:t>Poor query design</a:t>
            </a:r>
          </a:p>
          <a:p>
            <a:r>
              <a:rPr lang="en-ZA" dirty="0" smtClean="0"/>
              <a:t>Poor index design</a:t>
            </a:r>
          </a:p>
          <a:p>
            <a:r>
              <a:rPr lang="en-ZA" dirty="0" smtClean="0"/>
              <a:t>Inadequate hardware</a:t>
            </a:r>
            <a:endParaRPr lang="en-ZA"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Why Index?</a:t>
            </a:r>
            <a:endParaRPr lang="en-ZA" dirty="0"/>
          </a:p>
        </p:txBody>
      </p:sp>
      <p:sp>
        <p:nvSpPr>
          <p:cNvPr id="3" name="Content Placeholder 2"/>
          <p:cNvSpPr>
            <a:spLocks noGrp="1"/>
          </p:cNvSpPr>
          <p:nvPr>
            <p:ph idx="1"/>
          </p:nvPr>
        </p:nvSpPr>
        <p:spPr>
          <a:xfrm>
            <a:off x="381000" y="1412875"/>
            <a:ext cx="8382000" cy="1969770"/>
          </a:xfrm>
        </p:spPr>
        <p:txBody>
          <a:bodyPr/>
          <a:lstStyle/>
          <a:p>
            <a:r>
              <a:rPr lang="en-ZA" dirty="0" smtClean="0"/>
              <a:t>Reduce the amount of work to find a row</a:t>
            </a:r>
          </a:p>
          <a:p>
            <a:r>
              <a:rPr lang="en-ZA" dirty="0" smtClean="0"/>
              <a:t>Reduce the number of rows processed in a query, as early as possible</a:t>
            </a:r>
          </a:p>
          <a:p>
            <a:r>
              <a:rPr lang="en-ZA" dirty="0" smtClean="0"/>
              <a:t>Apply an implicit sort order to rows returned</a:t>
            </a:r>
            <a:endParaRPr lang="en-ZA"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ZA" dirty="0" smtClean="0"/>
              <a:t>Index design considerations</a:t>
            </a:r>
            <a:br>
              <a:rPr lang="en-ZA" dirty="0" smtClean="0"/>
            </a:br>
            <a:r>
              <a:rPr lang="en-ZA" sz="3600" dirty="0" smtClean="0">
                <a:solidFill>
                  <a:schemeClr val="tx2"/>
                </a:solidFill>
              </a:rPr>
              <a:t>Clustered index</a:t>
            </a:r>
          </a:p>
        </p:txBody>
      </p:sp>
      <p:sp>
        <p:nvSpPr>
          <p:cNvPr id="3" name="Content Placeholder 2"/>
          <p:cNvSpPr>
            <a:spLocks noGrp="1"/>
          </p:cNvSpPr>
          <p:nvPr>
            <p:ph idx="1"/>
          </p:nvPr>
        </p:nvSpPr>
        <p:spPr>
          <a:xfrm>
            <a:off x="357158" y="1643050"/>
            <a:ext cx="8382000" cy="2068259"/>
          </a:xfrm>
        </p:spPr>
        <p:txBody>
          <a:bodyPr/>
          <a:lstStyle/>
          <a:p>
            <a:r>
              <a:rPr lang="en-ZA" dirty="0" smtClean="0"/>
              <a:t>Enforces the storage order of the rows</a:t>
            </a:r>
          </a:p>
          <a:p>
            <a:r>
              <a:rPr lang="en-ZA" dirty="0" smtClean="0"/>
              <a:t>Only one per table</a:t>
            </a:r>
          </a:p>
          <a:p>
            <a:r>
              <a:rPr lang="en-ZA" dirty="0" smtClean="0"/>
              <a:t>Clustering key present in all NC indexes</a:t>
            </a:r>
          </a:p>
          <a:p>
            <a:r>
              <a:rPr lang="en-ZA" dirty="0" smtClean="0"/>
              <a:t>Narrow, unique, unchanging, ever-increasing</a:t>
            </a:r>
            <a:endParaRPr lang="en-ZA"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ZA" dirty="0" smtClean="0"/>
              <a:t>Index design considerations</a:t>
            </a:r>
            <a:br>
              <a:rPr lang="en-ZA" dirty="0" smtClean="0"/>
            </a:br>
            <a:r>
              <a:rPr lang="en-ZA" sz="3600" dirty="0" smtClean="0">
                <a:solidFill>
                  <a:schemeClr val="tx2"/>
                </a:solidFill>
              </a:rPr>
              <a:t>Non-clustered indexes</a:t>
            </a:r>
            <a:endParaRPr lang="en-ZA" dirty="0"/>
          </a:p>
        </p:txBody>
      </p:sp>
      <p:sp>
        <p:nvSpPr>
          <p:cNvPr id="3" name="Content Placeholder 2"/>
          <p:cNvSpPr>
            <a:spLocks noGrp="1"/>
          </p:cNvSpPr>
          <p:nvPr>
            <p:ph idx="1"/>
          </p:nvPr>
        </p:nvSpPr>
        <p:spPr>
          <a:xfrm>
            <a:off x="357158" y="1571612"/>
            <a:ext cx="8382000" cy="3939540"/>
          </a:xfrm>
        </p:spPr>
        <p:txBody>
          <a:bodyPr/>
          <a:lstStyle/>
          <a:p>
            <a:r>
              <a:rPr lang="en-ZA" dirty="0" smtClean="0"/>
              <a:t>Should be selective</a:t>
            </a:r>
          </a:p>
          <a:p>
            <a:r>
              <a:rPr lang="en-ZA" dirty="0" smtClean="0"/>
              <a:t>Wider indexes tend to be more useful</a:t>
            </a:r>
          </a:p>
          <a:p>
            <a:r>
              <a:rPr lang="en-ZA" dirty="0" smtClean="0"/>
              <a:t>Create covering indexes for frequently run queries</a:t>
            </a:r>
          </a:p>
          <a:p>
            <a:r>
              <a:rPr lang="en-ZA" dirty="0" smtClean="0"/>
              <a:t>Consider indexes to support order by and group by</a:t>
            </a:r>
          </a:p>
          <a:p>
            <a:r>
              <a:rPr lang="en-ZA" dirty="0" smtClean="0"/>
              <a:t>Use INCLUDE for columns that are selected, but not involved in filters/joins</a:t>
            </a:r>
            <a:endParaRPr lang="en-ZA"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Single-column  Example</a:t>
            </a:r>
            <a:endParaRPr lang="en-ZA" dirty="0"/>
          </a:p>
        </p:txBody>
      </p:sp>
      <p:sp>
        <p:nvSpPr>
          <p:cNvPr id="3" name="Content Placeholder 2"/>
          <p:cNvSpPr>
            <a:spLocks noGrp="1"/>
          </p:cNvSpPr>
          <p:nvPr>
            <p:ph idx="1"/>
          </p:nvPr>
        </p:nvSpPr>
        <p:spPr>
          <a:xfrm>
            <a:off x="381000" y="1412875"/>
            <a:ext cx="8382000" cy="2443746"/>
          </a:xfrm>
        </p:spPr>
        <p:txBody>
          <a:bodyPr/>
          <a:lstStyle/>
          <a:p>
            <a:r>
              <a:rPr lang="en-ZA" dirty="0" smtClean="0"/>
              <a:t>Select A from </a:t>
            </a:r>
            <a:r>
              <a:rPr lang="en-ZA" dirty="0" err="1" smtClean="0"/>
              <a:t>SomeTable</a:t>
            </a:r>
            <a:r>
              <a:rPr lang="en-ZA" dirty="0" smtClean="0"/>
              <a:t> Where A = @Var1</a:t>
            </a:r>
          </a:p>
          <a:p>
            <a:pPr lvl="1"/>
            <a:r>
              <a:rPr lang="en-ZA" dirty="0" smtClean="0"/>
              <a:t>Appropriate index – A</a:t>
            </a:r>
          </a:p>
          <a:p>
            <a:r>
              <a:rPr lang="en-ZA" dirty="0" smtClean="0"/>
              <a:t>Select A From </a:t>
            </a:r>
            <a:r>
              <a:rPr lang="en-ZA" dirty="0" err="1" smtClean="0"/>
              <a:t>Sometable</a:t>
            </a:r>
            <a:r>
              <a:rPr lang="en-ZA" dirty="0" smtClean="0"/>
              <a:t> where A = @var1 and    	B = @Var2</a:t>
            </a:r>
          </a:p>
          <a:p>
            <a:pPr lvl="1"/>
            <a:r>
              <a:rPr lang="en-ZA" dirty="0" smtClean="0"/>
              <a:t>Appropriate indexes – A,B or B,A</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More complex Examples</a:t>
            </a:r>
            <a:endParaRPr lang="en-ZA" dirty="0"/>
          </a:p>
        </p:txBody>
      </p:sp>
      <p:sp>
        <p:nvSpPr>
          <p:cNvPr id="3" name="Content Placeholder 2"/>
          <p:cNvSpPr>
            <a:spLocks noGrp="1"/>
          </p:cNvSpPr>
          <p:nvPr>
            <p:ph idx="1"/>
          </p:nvPr>
        </p:nvSpPr>
        <p:spPr>
          <a:xfrm>
            <a:off x="381000" y="1412875"/>
            <a:ext cx="8382000" cy="3681008"/>
          </a:xfrm>
        </p:spPr>
        <p:txBody>
          <a:bodyPr/>
          <a:lstStyle/>
          <a:p>
            <a:r>
              <a:rPr lang="en-ZA" dirty="0" smtClean="0"/>
              <a:t>Select A from </a:t>
            </a:r>
            <a:r>
              <a:rPr lang="en-ZA" dirty="0" err="1" smtClean="0"/>
              <a:t>SomeTable</a:t>
            </a:r>
            <a:r>
              <a:rPr lang="en-ZA" dirty="0" smtClean="0"/>
              <a:t> Where A&gt;@var1 AND 	B = @var2</a:t>
            </a:r>
          </a:p>
          <a:p>
            <a:pPr lvl="1"/>
            <a:r>
              <a:rPr lang="en-ZA" dirty="0" smtClean="0"/>
              <a:t>Appropriate index – B, A</a:t>
            </a:r>
          </a:p>
          <a:p>
            <a:r>
              <a:rPr lang="en-ZA" dirty="0" smtClean="0"/>
              <a:t>Select A from </a:t>
            </a:r>
            <a:r>
              <a:rPr lang="en-ZA" dirty="0" err="1" smtClean="0"/>
              <a:t>SomeTable</a:t>
            </a:r>
            <a:r>
              <a:rPr lang="en-ZA" dirty="0" smtClean="0"/>
              <a:t> Where A&gt;@var1 AND 	B = @var2 AND C &lt; @var3</a:t>
            </a:r>
          </a:p>
          <a:p>
            <a:pPr lvl="1"/>
            <a:r>
              <a:rPr lang="en-ZA" dirty="0" smtClean="0"/>
              <a:t>Best index – B, A, C  or  B, C, A</a:t>
            </a:r>
          </a:p>
          <a:p>
            <a:pPr lvl="1"/>
            <a:r>
              <a:rPr lang="en-ZA" dirty="0" smtClean="0"/>
              <a:t>Depends which of B and A or B and C is more selective</a:t>
            </a:r>
            <a:endParaRPr lang="en-ZA"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Include Columns</a:t>
            </a:r>
            <a:endParaRPr lang="en-ZA" dirty="0"/>
          </a:p>
        </p:txBody>
      </p:sp>
      <p:sp>
        <p:nvSpPr>
          <p:cNvPr id="3" name="Content Placeholder 2"/>
          <p:cNvSpPr>
            <a:spLocks noGrp="1"/>
          </p:cNvSpPr>
          <p:nvPr>
            <p:ph idx="1"/>
          </p:nvPr>
        </p:nvSpPr>
        <p:spPr>
          <a:xfrm>
            <a:off x="381000" y="1412875"/>
            <a:ext cx="8382000" cy="4887492"/>
          </a:xfrm>
        </p:spPr>
        <p:txBody>
          <a:bodyPr/>
          <a:lstStyle/>
          <a:p>
            <a:r>
              <a:rPr lang="en-ZA" dirty="0" smtClean="0"/>
              <a:t>Only included at the leaf level of the index</a:t>
            </a:r>
          </a:p>
          <a:p>
            <a:r>
              <a:rPr lang="en-ZA" dirty="0" smtClean="0"/>
              <a:t>Does not count towards the 16 column/900 byte limit for index keys</a:t>
            </a:r>
          </a:p>
          <a:p>
            <a:r>
              <a:rPr lang="en-ZA" dirty="0" smtClean="0"/>
              <a:t>Only TEXT, NTEXT, IMAGE cannot be INCLUDE columns</a:t>
            </a:r>
          </a:p>
          <a:p>
            <a:r>
              <a:rPr lang="en-ZA" dirty="0" smtClean="0"/>
              <a:t>Select A, C from </a:t>
            </a:r>
            <a:r>
              <a:rPr lang="en-ZA" dirty="0" err="1" smtClean="0"/>
              <a:t>SomeTable</a:t>
            </a:r>
            <a:r>
              <a:rPr lang="en-ZA" dirty="0" smtClean="0"/>
              <a:t> Where A&gt;@var1 	AND B = @var2</a:t>
            </a:r>
          </a:p>
          <a:p>
            <a:pPr lvl="1"/>
            <a:r>
              <a:rPr lang="en-ZA" dirty="0" smtClean="0"/>
              <a:t>Could have B, A, C as index keys</a:t>
            </a:r>
          </a:p>
          <a:p>
            <a:pPr lvl="1"/>
            <a:r>
              <a:rPr lang="en-ZA" dirty="0" smtClean="0"/>
              <a:t>Could also have B, A INCLUDE (C)</a:t>
            </a:r>
          </a:p>
          <a:p>
            <a:endParaRPr lang="en-ZA"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20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TechEd SouthAfrica">
  <a:themeElements>
    <a:clrScheme name="TechEd 2008 colors">
      <a:dk1>
        <a:srgbClr val="000000"/>
      </a:dk1>
      <a:lt1>
        <a:srgbClr val="FFFFFF"/>
      </a:lt1>
      <a:dk2>
        <a:srgbClr val="5F5F5F"/>
      </a:dk2>
      <a:lt2>
        <a:srgbClr val="2DB557"/>
      </a:lt2>
      <a:accent1>
        <a:srgbClr val="FFC000"/>
      </a:accent1>
      <a:accent2>
        <a:srgbClr val="2DB557"/>
      </a:accent2>
      <a:accent3>
        <a:srgbClr val="DF8045"/>
      </a:accent3>
      <a:accent4>
        <a:srgbClr val="2A86DA"/>
      </a:accent4>
      <a:accent5>
        <a:srgbClr val="FF9929"/>
      </a:accent5>
      <a:accent6>
        <a:srgbClr val="808080"/>
      </a:accent6>
      <a:hlink>
        <a:srgbClr val="AAF0BC"/>
      </a:hlink>
      <a:folHlink>
        <a:srgbClr val="F0ED7B"/>
      </a:folHlink>
    </a:clrScheme>
    <a:fontScheme name="Custom 2">
      <a:majorFont>
        <a:latin typeface="Calibri"/>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47F78B796C9E042B1E23D7BF85C6E99" ma:contentTypeVersion="0" ma:contentTypeDescription="Create a new document." ma:contentTypeScope="" ma:versionID="67c04996d7b36ae262d84ce7d1f3f35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CC569DB8-705B-4D92-A475-68EF899D03F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BB4108E-CB6D-43B6-8885-2A416C333A09}">
  <ds:schemaRefs>
    <ds:schemaRef ds:uri="http://schemas.microsoft.com/sharepoint/v3/contenttype/forms"/>
  </ds:schemaRefs>
</ds:datastoreItem>
</file>

<file path=customXml/itemProps3.xml><?xml version="1.0" encoding="utf-8"?>
<ds:datastoreItem xmlns:ds="http://schemas.openxmlformats.org/officeDocument/2006/customXml" ds:itemID="{991212C3-2145-4031-99FC-446186179D46}">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TechEd SouthAfrica</Template>
  <TotalTime>352</TotalTime>
  <Words>864</Words>
  <Application>Microsoft Office PowerPoint</Application>
  <PresentationFormat>On-screen Show (4:3)</PresentationFormat>
  <Paragraphs>94</Paragraphs>
  <Slides>16</Slides>
  <Notes>4</Notes>
  <HiddenSlides>1</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TechEd SouthAfrica</vt:lpstr>
      <vt:lpstr>Slide 1</vt:lpstr>
      <vt:lpstr>Effective Indexing</vt:lpstr>
      <vt:lpstr>Causes of poor performance</vt:lpstr>
      <vt:lpstr>Why Index?</vt:lpstr>
      <vt:lpstr>Index design considerations Clustered index</vt:lpstr>
      <vt:lpstr>Index design considerations Non-clustered indexes</vt:lpstr>
      <vt:lpstr>Single-column  Example</vt:lpstr>
      <vt:lpstr>More complex Examples</vt:lpstr>
      <vt:lpstr>Include Columns</vt:lpstr>
      <vt:lpstr>Group by and Order By</vt:lpstr>
      <vt:lpstr>Index Maintenance</vt:lpstr>
      <vt:lpstr>Slide 12</vt:lpstr>
      <vt:lpstr>Notes</vt:lpstr>
      <vt:lpstr>Resources</vt:lpstr>
      <vt:lpstr>Slide 15</vt:lpstr>
      <vt:lpstr>Slide 16</vt:lpstr>
    </vt:vector>
  </TitlesOfParts>
  <Manager>&lt;Content Manager Name Here&gt;</Manager>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 Ed 2008</dc:subject>
  <dc:creator>Gail</dc:creator>
  <cp:keywords>Technical, partners and customers, dev, developers, developer, IT IT Pro Pros Professionals,</cp:keywords>
  <dc:description>Template: Maryfj_x000d_
Formatting:_x000d_
Event Date: _x000d_
Event Location:_x000d_
Audience: Technical, partners and customers, dev, developers, developer, IT IT Pro Pros Professionals,</dc:description>
  <cp:lastModifiedBy>Gail</cp:lastModifiedBy>
  <cp:revision>38</cp:revision>
  <dcterms:created xsi:type="dcterms:W3CDTF">2008-07-27T09:26:27Z</dcterms:created>
  <dcterms:modified xsi:type="dcterms:W3CDTF">2008-10-17T15:05:58Z</dcterms:modified>
</cp:coreProperties>
</file>