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6"/>
  </p:notesMasterIdLst>
  <p:handoutMasterIdLst>
    <p:handoutMasterId r:id="rId17"/>
  </p:handoutMasterIdLst>
  <p:sldIdLst>
    <p:sldId id="274" r:id="rId2"/>
    <p:sldId id="293" r:id="rId3"/>
    <p:sldId id="290" r:id="rId4"/>
    <p:sldId id="291" r:id="rId5"/>
    <p:sldId id="276" r:id="rId6"/>
    <p:sldId id="280" r:id="rId7"/>
    <p:sldId id="279" r:id="rId8"/>
    <p:sldId id="281" r:id="rId9"/>
    <p:sldId id="282" r:id="rId10"/>
    <p:sldId id="296" r:id="rId11"/>
    <p:sldId id="295" r:id="rId12"/>
    <p:sldId id="283" r:id="rId13"/>
    <p:sldId id="292" r:id="rId14"/>
    <p:sldId id="294"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3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37" autoAdjust="0"/>
    <p:restoredTop sz="85333" autoAdjust="0"/>
  </p:normalViewPr>
  <p:slideViewPr>
    <p:cSldViewPr>
      <p:cViewPr>
        <p:scale>
          <a:sx n="80" d="100"/>
          <a:sy n="80" d="100"/>
        </p:scale>
        <p:origin x="-1302" y="-132"/>
      </p:cViewPr>
      <p:guideLst>
        <p:guide orient="horz"/>
        <p:guide/>
      </p:guideLst>
    </p:cSldViewPr>
  </p:slideViewPr>
  <p:outlineViewPr>
    <p:cViewPr>
      <p:scale>
        <a:sx n="33" d="100"/>
        <a:sy n="33" d="100"/>
      </p:scale>
      <p:origin x="0" y="1230"/>
    </p:cViewPr>
    <p:sldLst>
      <p:sld r:id="rId1" collapse="1"/>
    </p:sldLst>
  </p:outlineViewPr>
  <p:notesTextViewPr>
    <p:cViewPr>
      <p:scale>
        <a:sx n="66" d="100"/>
        <a:sy n="66" d="100"/>
      </p:scale>
      <p:origin x="0" y="0"/>
    </p:cViewPr>
  </p:notesTextViewPr>
  <p:sorterViewPr>
    <p:cViewPr>
      <p:scale>
        <a:sx n="66" d="100"/>
        <a:sy n="66" d="100"/>
      </p:scale>
      <p:origin x="0" y="0"/>
    </p:cViewPr>
  </p:sorterViewPr>
  <p:notesViewPr>
    <p:cSldViewPr>
      <p:cViewPr>
        <p:scale>
          <a:sx n="90" d="100"/>
          <a:sy n="90" d="100"/>
        </p:scale>
        <p:origin x="-100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620BD0B9-398A-4E58-9B14-FB6C3B8A12A6}" type="datetimeFigureOut">
              <a:rPr lang="en-US"/>
              <a:pPr>
                <a:defRPr/>
              </a:pPr>
              <a:t>10/21/2008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4DD8594C-585E-4243-8F75-9F6E5911E8D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416B2006-EFA2-4DE1-9369-95FB5B977CCE}" type="datetimeFigureOut">
              <a:rPr lang="en-US"/>
              <a:pPr>
                <a:defRPr/>
              </a:pPr>
              <a:t>10/21/2008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38E488AE-735C-4EC0-872F-AC908C9A180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a:solidFill>
          <a:schemeClr val="tx1"/>
        </a:solidFill>
        <a:latin typeface="+mn-lt"/>
        <a:ea typeface="+mn-ea"/>
        <a:cs typeface="+mn-cs"/>
      </a:defRPr>
    </a:lvl1pPr>
    <a:lvl2pPr marL="457200" indent="-223838" algn="l" rtl="0" fontAlgn="base">
      <a:spcBef>
        <a:spcPct val="30000"/>
      </a:spcBef>
      <a:spcAft>
        <a:spcPct val="0"/>
      </a:spcAft>
      <a:defRPr sz="1000" kern="1200">
        <a:solidFill>
          <a:schemeClr val="tx1"/>
        </a:solidFill>
        <a:latin typeface="+mn-lt"/>
        <a:ea typeface="+mn-ea"/>
        <a:cs typeface="+mn-cs"/>
      </a:defRPr>
    </a:lvl2pPr>
    <a:lvl3pPr marL="681038" indent="-233363" algn="l" rtl="0" fontAlgn="base">
      <a:spcBef>
        <a:spcPct val="30000"/>
      </a:spcBef>
      <a:spcAft>
        <a:spcPct val="0"/>
      </a:spcAft>
      <a:defRPr sz="1000" kern="1200">
        <a:solidFill>
          <a:schemeClr val="tx1"/>
        </a:solidFill>
        <a:latin typeface="+mn-lt"/>
        <a:ea typeface="+mn-ea"/>
        <a:cs typeface="+mn-cs"/>
      </a:defRPr>
    </a:lvl3pPr>
    <a:lvl4pPr marL="914400" indent="-233363" algn="l" rtl="0" fontAlgn="base">
      <a:spcBef>
        <a:spcPct val="30000"/>
      </a:spcBef>
      <a:spcAft>
        <a:spcPct val="0"/>
      </a:spcAft>
      <a:defRPr sz="1000" kern="1200">
        <a:solidFill>
          <a:schemeClr val="tx1"/>
        </a:solidFill>
        <a:latin typeface="+mn-lt"/>
        <a:ea typeface="+mn-ea"/>
        <a:cs typeface="+mn-cs"/>
      </a:defRPr>
    </a:lvl4pPr>
    <a:lvl5pPr marL="1147763" indent="-233363" algn="l" rtl="0" fontAlgn="base">
      <a:spcBef>
        <a:spcPct val="30000"/>
      </a:spcBef>
      <a:spcAft>
        <a:spcPct val="0"/>
      </a:spcAft>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0F6B72E2-ED83-43E5-A4F8-0D39A949C2D1}" type="datetime8">
              <a:rPr lang="en-US"/>
              <a:pPr fontAlgn="base">
                <a:spcBef>
                  <a:spcPct val="0"/>
                </a:spcBef>
                <a:spcAft>
                  <a:spcPct val="0"/>
                </a:spcAft>
              </a:pPr>
              <a:t>10/21/2008 2:39 PM</a:t>
            </a:fld>
            <a:endParaRPr lang="en-US"/>
          </a:p>
        </p:txBody>
      </p:sp>
      <p:sp>
        <p:nvSpPr>
          <p:cNvPr id="18435"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t>© 2004 Microsoft Corporation. All rights reserved.</a:t>
            </a:r>
          </a:p>
          <a:p>
            <a:pPr eaLnBrk="0" fontAlgn="base" hangingPunct="0">
              <a:spcBef>
                <a:spcPct val="0"/>
              </a:spcBef>
              <a:spcAft>
                <a:spcPct val="0"/>
              </a:spcAft>
            </a:pPr>
            <a:r>
              <a:rPr lang="en-US" smtClean="0"/>
              <a:t>This presentation is for informational purposes only. Microsoft makes no warranties, express or implied, in this summary.</a:t>
            </a:r>
          </a:p>
        </p:txBody>
      </p:sp>
      <p:sp>
        <p:nvSpPr>
          <p:cNvPr id="1843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E71F76-103D-47B3-AF97-6F0F2773DBB2}" type="slidenum">
              <a:rPr lang="en-US"/>
              <a:pPr fontAlgn="base">
                <a:spcBef>
                  <a:spcPct val="0"/>
                </a:spcBef>
                <a:spcAft>
                  <a:spcPct val="0"/>
                </a:spcAft>
              </a:pPr>
              <a:t>1</a:t>
            </a:fld>
            <a:endParaRPr lang="en-US"/>
          </a:p>
        </p:txBody>
      </p:sp>
      <p:sp>
        <p:nvSpPr>
          <p:cNvPr id="18437" name="Rectangle 6"/>
          <p:cNvSpPr>
            <a:spLocks noGrp="1" noRot="1" noChangeAspect="1" noChangeArrowheads="1" noTextEdit="1"/>
          </p:cNvSpPr>
          <p:nvPr>
            <p:ph type="sldImg"/>
          </p:nvPr>
        </p:nvSpPr>
        <p:spPr bwMode="auto">
          <a:noFill/>
          <a:ln>
            <a:solidFill>
              <a:srgbClr val="000000"/>
            </a:solidFill>
            <a:miter lim="800000"/>
            <a:headEnd/>
            <a:tailEnd/>
          </a:ln>
        </p:spPr>
      </p:sp>
      <p:sp>
        <p:nvSpPr>
          <p:cNvPr id="18438" name="Rectangle 7"/>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z="120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10/21/2008 2:39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9"/>
          <p:cNvGrpSpPr/>
          <p:nvPr/>
        </p:nvGrpSpPr>
        <p:grpSpPr bwMode="ltGray">
          <a:xfrm>
            <a:off x="457200" y="1901040"/>
            <a:ext cx="4648200" cy="1657350"/>
            <a:chOff x="457200" y="2628900"/>
            <a:chExt cx="4648200" cy="1219200"/>
          </a:xfrm>
        </p:grpSpPr>
        <p:sp>
          <p:nvSpPr>
            <p:cNvPr id="12" name="Rectangle 11"/>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hasCustomPrompt="1"/>
          </p:nvPr>
        </p:nvSpPr>
        <p:spPr>
          <a:xfrm>
            <a:off x="684213" y="1649413"/>
            <a:ext cx="4260850" cy="932795"/>
          </a:xfrm>
        </p:spPr>
        <p:txBody>
          <a:bodyPr bIns="0" anchor="b" anchorCtr="0">
            <a:noAutofit/>
          </a:bodyPr>
          <a:lstStyle>
            <a:lvl1pPr algn="l">
              <a:defRPr sz="2800" b="0" cap="none"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sp>
        <p:nvSpPr>
          <p:cNvPr id="20" name="Text Placeholder 19"/>
          <p:cNvSpPr>
            <a:spLocks noGrp="1"/>
          </p:cNvSpPr>
          <p:nvPr>
            <p:ph type="body" sz="quarter" idx="11" hasCustomPrompt="1"/>
          </p:nvPr>
        </p:nvSpPr>
        <p:spPr>
          <a:xfrm>
            <a:off x="684213" y="2691615"/>
            <a:ext cx="4260850" cy="352425"/>
          </a:xfrm>
        </p:spPr>
        <p:txBody>
          <a:bodyPr vert="horz" lIns="91440" tIns="45720" rIns="91440" bIns="45720" rtlCol="0" anchor="t" anchorCtr="0">
            <a:noAutofit/>
          </a:bodyPr>
          <a:lstStyle>
            <a:lvl1pPr>
              <a:spcBef>
                <a:spcPts val="300"/>
              </a:spcBef>
              <a:buFontTx/>
              <a:buNone/>
              <a:defRPr kumimoji="0" lang="en-US" sz="2000" b="0" i="0" u="none" strike="noStrike" kern="1200" cap="none" spc="0" normalizeH="0" baseline="0" noProof="0" dirty="0" smtClean="0">
                <a:ln>
                  <a:noFill/>
                </a:ln>
                <a:solidFill>
                  <a:schemeClr val="tx1"/>
                </a:solidFill>
                <a:effectLst/>
                <a:uLnTx/>
                <a:uFillTx/>
                <a:latin typeface="+mn-lt"/>
                <a:ea typeface="+mn-ea"/>
                <a:cs typeface="+mn-cs"/>
              </a:defRPr>
            </a:lvl1pPr>
          </a:lstStyle>
          <a:p>
            <a:pPr marL="0" marR="0" lvl="0" indent="0" algn="l" defTabSz="914400" rtl="0" eaLnBrk="1" fontAlgn="auto" latinLnBrk="0" hangingPunct="1">
              <a:lnSpc>
                <a:spcPct val="90000"/>
              </a:lnSpc>
              <a:spcBef>
                <a:spcPts val="1200"/>
              </a:spcBef>
              <a:spcAft>
                <a:spcPts val="0"/>
              </a:spcAft>
              <a:buClrTx/>
              <a:buSzTx/>
              <a:tabLst/>
            </a:pPr>
            <a:r>
              <a:rPr lang="en-US" dirty="0" smtClean="0"/>
              <a:t>Click to edit Master subtitle style</a:t>
            </a:r>
            <a:endParaRPr lang="en-US" dirty="0"/>
          </a:p>
        </p:txBody>
      </p:sp>
      <p:pic>
        <p:nvPicPr>
          <p:cNvPr id="9" name="Picture 1" descr="E:\Clients\_logos\SQL08_h_rgb_r.png"/>
          <p:cNvPicPr>
            <a:picLocks noChangeAspect="1" noChangeArrowheads="1"/>
          </p:cNvPicPr>
          <p:nvPr/>
        </p:nvPicPr>
        <p:blipFill>
          <a:blip r:embed="rId3"/>
          <a:srcRect/>
          <a:stretch>
            <a:fillRect/>
          </a:stretch>
        </p:blipFill>
        <p:spPr bwMode="auto">
          <a:xfrm>
            <a:off x="257504" y="198407"/>
            <a:ext cx="2209705" cy="452628"/>
          </a:xfrm>
          <a:prstGeom prst="rect">
            <a:avLst/>
          </a:prstGeom>
          <a:noFill/>
        </p:spPr>
      </p:pic>
      <p:cxnSp>
        <p:nvCxnSpPr>
          <p:cNvPr id="14" name="Straight Connector 13"/>
          <p:cNvCxnSpPr/>
          <p:nvPr/>
        </p:nvCxnSpPr>
        <p:spPr>
          <a:xfrm>
            <a:off x="68437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457200" y="334963"/>
            <a:ext cx="8229600" cy="593725"/>
          </a:xfrm>
        </p:spPr>
        <p:txBody>
          <a:bodyPr/>
          <a:lstStyle>
            <a:lvl1pPr>
              <a:defRPr sz="4800">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61963" y="1411553"/>
            <a:ext cx="8382000" cy="2200602"/>
          </a:xfrm>
        </p:spPr>
        <p:txBody>
          <a:bodyPr>
            <a:noAutofit/>
          </a:bodyPr>
          <a:lstStyle>
            <a:lvl1pPr marL="457200" indent="-457200">
              <a:buClr>
                <a:schemeClr val="tx1"/>
              </a:buClr>
              <a:buSzPct val="70000"/>
              <a:buFont typeface="Wingdings" pitchFamily="2" charset="2"/>
              <a:buChar char="l"/>
              <a:defRPr sz="3600">
                <a:solidFill>
                  <a:schemeClr val="tx1"/>
                </a:solidFill>
              </a:defRPr>
            </a:lvl1pPr>
            <a:lvl2pPr marL="914400" indent="-457200">
              <a:buClr>
                <a:schemeClr val="tx1"/>
              </a:buClr>
              <a:buSzPct val="70000"/>
              <a:buFont typeface="Wingdings" pitchFamily="2" charset="2"/>
              <a:buChar char="l"/>
              <a:defRPr sz="3200">
                <a:solidFill>
                  <a:schemeClr val="tx1"/>
                </a:solidFill>
              </a:defRPr>
            </a:lvl2pPr>
            <a:lvl3pPr marL="1257300" indent="-342900">
              <a:buClr>
                <a:schemeClr val="tx1"/>
              </a:buClr>
              <a:buSzPct val="70000"/>
              <a:buFont typeface="Wingdings" pitchFamily="2" charset="2"/>
              <a:buChar char="l"/>
              <a:defRPr sz="2800">
                <a:solidFill>
                  <a:schemeClr val="tx1"/>
                </a:solidFill>
              </a:defRPr>
            </a:lvl3pPr>
            <a:lvl4pPr marL="1600200" indent="-342900">
              <a:buClr>
                <a:schemeClr val="tx1"/>
              </a:buClr>
              <a:buSzPct val="70000"/>
              <a:buFont typeface="Wingdings" pitchFamily="2" charset="2"/>
              <a:buChar char="l"/>
              <a:defRPr sz="2400">
                <a:solidFill>
                  <a:schemeClr val="tx1"/>
                </a:solidFill>
              </a:defRPr>
            </a:lvl4pPr>
            <a:lvl5pPr marL="1885950" indent="-285750">
              <a:buClr>
                <a:schemeClr val="tx1"/>
              </a:buClr>
              <a:buSzPct val="70000"/>
              <a:buFont typeface="Wingdings" pitchFamily="2" charset="2"/>
              <a:buChar char="l"/>
              <a:defRPr sz="20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z="2800">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31"/>
          <p:cNvGrpSpPr/>
          <p:nvPr/>
        </p:nvGrpSpPr>
        <p:grpSpPr bwMode="ltGray">
          <a:xfrm>
            <a:off x="457200" y="1901040"/>
            <a:ext cx="4648200" cy="1657350"/>
            <a:chOff x="457200" y="2628900"/>
            <a:chExt cx="4648200" cy="1219200"/>
          </a:xfrm>
        </p:grpSpPr>
        <p:sp>
          <p:nvSpPr>
            <p:cNvPr id="33" name="Rectangle 32"/>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hasCustomPrompt="1"/>
          </p:nvPr>
        </p:nvSpPr>
        <p:spPr>
          <a:xfrm>
            <a:off x="684213" y="1649413"/>
            <a:ext cx="4260850" cy="932795"/>
          </a:xfrm>
        </p:spPr>
        <p:txBody>
          <a:bodyPr bIns="0" anchor="b" anchorCtr="0">
            <a:noAutofit/>
          </a:bodyPr>
          <a:lstStyle>
            <a:lvl1pPr algn="l">
              <a:defRPr sz="2800" b="0" cap="none"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cxnSp>
        <p:nvCxnSpPr>
          <p:cNvPr id="11" name="Straight Connector 10"/>
          <p:cNvCxnSpPr/>
          <p:nvPr/>
        </p:nvCxnSpPr>
        <p:spPr>
          <a:xfrm>
            <a:off x="68438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3" name="Text Placeholder 22"/>
          <p:cNvSpPr>
            <a:spLocks noGrp="1"/>
          </p:cNvSpPr>
          <p:nvPr>
            <p:ph type="body" sz="quarter" idx="11" hasCustomPrompt="1"/>
          </p:nvPr>
        </p:nvSpPr>
        <p:spPr>
          <a:xfrm>
            <a:off x="684213" y="2684504"/>
            <a:ext cx="4260849" cy="452437"/>
          </a:xfrm>
        </p:spPr>
        <p:txBody>
          <a:bodyPr vert="horz" lIns="91440" tIns="45720" rIns="91440" bIns="45720" rtlCol="0" anchor="t" anchorCtr="0"/>
          <a:lstStyle>
            <a:lvl1pPr marL="0" indent="0" algn="l" defTabSz="914400" rtl="0" eaLnBrk="1" latinLnBrk="0" hangingPunct="1">
              <a:spcBef>
                <a:spcPts val="300"/>
              </a:spcBef>
              <a:buFontTx/>
              <a:buNone/>
              <a:defRPr lang="en-US" sz="2000" kern="1200" dirty="0" smtClean="0">
                <a:solidFill>
                  <a:schemeClr val="tx1"/>
                </a:solidFill>
                <a:latin typeface="+mn-lt"/>
                <a:ea typeface="+mn-ea"/>
                <a:cs typeface="+mn-cs"/>
              </a:defRPr>
            </a:lvl1pPr>
          </a:lstStyle>
          <a:p>
            <a:pPr lvl="0"/>
            <a:r>
              <a:rPr lang="en-US" dirty="0" smtClean="0"/>
              <a:t>Click to edit Master subtitle styles</a:t>
            </a:r>
            <a:endParaRPr lang="en-US" dirty="0"/>
          </a:p>
        </p:txBody>
      </p:sp>
      <p:sp>
        <p:nvSpPr>
          <p:cNvPr id="25" name="Text Placeholder 24"/>
          <p:cNvSpPr>
            <a:spLocks noGrp="1"/>
          </p:cNvSpPr>
          <p:nvPr>
            <p:ph type="body" sz="quarter" idx="12" hasCustomPrompt="1"/>
          </p:nvPr>
        </p:nvSpPr>
        <p:spPr>
          <a:xfrm>
            <a:off x="4572000" y="760412"/>
            <a:ext cx="4129088" cy="517525"/>
          </a:xfrm>
        </p:spPr>
        <p:txBody>
          <a:bodyPr vert="horz" wrap="square" lIns="0" tIns="0" rIns="0" bIns="0" rtlCol="0" anchor="t" anchorCtr="0">
            <a:noAutofit/>
            <a:scene3d>
              <a:camera prst="orthographicFront"/>
              <a:lightRig rig="flat" dir="t"/>
            </a:scene3d>
            <a:sp3d extrusionH="88900" contourW="2540">
              <a:bevelT w="12700" h="19050"/>
              <a:contourClr>
                <a:srgbClr val="F4A234"/>
              </a:contourClr>
            </a:sp3d>
          </a:bodyPr>
          <a:lstStyle>
            <a:lvl1pPr marL="0" indent="0" algn="r" defTabSz="914363" rtl="0" eaLnBrk="1" latinLnBrk="0" hangingPunct="1">
              <a:lnSpc>
                <a:spcPct val="90000"/>
              </a:lnSpc>
              <a:spcBef>
                <a:spcPct val="20000"/>
              </a:spcBef>
              <a:buFontTx/>
              <a:buNone/>
              <a:defRPr kumimoji="0" lang="en-US" sz="4800" b="1" i="1" u="none" strike="noStrike" kern="1200" cap="none" spc="-300" normalizeH="0" baseline="0" noProof="0" smtClean="0">
                <a:ln w="11430"/>
                <a:gradFill>
                  <a:gsLst>
                    <a:gs pos="0">
                      <a:schemeClr val="accent1">
                        <a:lumMod val="60000"/>
                        <a:lumOff val="40000"/>
                      </a:schemeClr>
                    </a:gs>
                    <a:gs pos="28000">
                      <a:schemeClr val="accent1">
                        <a:alpha val="67000"/>
                      </a:schemeClr>
                    </a:gs>
                    <a:gs pos="62000">
                      <a:schemeClr val="accent1">
                        <a:lumMod val="75000"/>
                      </a:schemeClr>
                    </a:gs>
                    <a:gs pos="88000">
                      <a:schemeClr val="accent1">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1pPr>
            <a:lvl2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2pPr>
            <a:lvl3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3pPr>
            <a:lvl4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4pPr>
            <a:lvl5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5pPr>
          </a:lstStyle>
          <a:p>
            <a:pPr lvl="0"/>
            <a:r>
              <a:rPr lang="en-US" dirty="0" smtClean="0"/>
              <a:t>Click to…</a:t>
            </a:r>
            <a:endParaRPr lang="en-US" dirty="0"/>
          </a:p>
        </p:txBody>
      </p:sp>
      <p:pic>
        <p:nvPicPr>
          <p:cNvPr id="10" name="Picture 1" descr="E:\Clients\_logos\SQL08_h_rgb_r.png"/>
          <p:cNvPicPr>
            <a:picLocks noChangeAspect="1" noChangeArrowheads="1"/>
          </p:cNvPicPr>
          <p:nvPr/>
        </p:nvPicPr>
        <p:blipFill>
          <a:blip r:embed="rId3"/>
          <a:srcRect/>
          <a:stretch>
            <a:fillRect/>
          </a:stretch>
        </p:blipFill>
        <p:spPr bwMode="auto">
          <a:xfrm>
            <a:off x="257504" y="198407"/>
            <a:ext cx="2209705" cy="452628"/>
          </a:xfrm>
          <a:prstGeom prst="rect">
            <a:avLst/>
          </a:prstGeom>
          <a:noFill/>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52650"/>
            <a:ext cx="4038600" cy="3762375"/>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52650"/>
            <a:ext cx="4038600" cy="3762375"/>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152650"/>
            <a:ext cx="4040188" cy="638175"/>
          </a:xfrm>
        </p:spPr>
        <p:txBody>
          <a:bodyPr anchor="b"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792412"/>
            <a:ext cx="4040188"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152650"/>
            <a:ext cx="4041775" cy="638175"/>
          </a:xfrm>
        </p:spPr>
        <p:txBody>
          <a:bodyPr anchor="b"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92412"/>
            <a:ext cx="4041775"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trips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15"/>
          <p:cNvGrpSpPr/>
          <p:nvPr/>
        </p:nvGrpSpPr>
        <p:grpSpPr bwMode="ltGray">
          <a:xfrm>
            <a:off x="457200" y="1901040"/>
            <a:ext cx="4648200" cy="1657350"/>
            <a:chOff x="457200" y="2628900"/>
            <a:chExt cx="4648200" cy="1219200"/>
          </a:xfrm>
        </p:grpSpPr>
        <p:sp>
          <p:nvSpPr>
            <p:cNvPr id="18" name="Rectangle 17"/>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ctrTitle" hasCustomPrompt="1"/>
          </p:nvPr>
        </p:nvSpPr>
        <p:spPr>
          <a:xfrm>
            <a:off x="684213" y="1643865"/>
            <a:ext cx="4260850" cy="933450"/>
          </a:xfrm>
        </p:spPr>
        <p:txBody>
          <a:bodyPr bIns="0" anchor="b" anchorCtr="0">
            <a:noAutofit/>
          </a:bodyPr>
          <a:lstStyle>
            <a:lvl1pPr algn="l">
              <a:defRPr sz="2800"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sp>
        <p:nvSpPr>
          <p:cNvPr id="4" name="Date Placeholder 3"/>
          <p:cNvSpPr>
            <a:spLocks noGrp="1"/>
          </p:cNvSpPr>
          <p:nvPr>
            <p:ph type="dt" sz="half" idx="10"/>
          </p:nvPr>
        </p:nvSpPr>
        <p:spPr>
          <a:xfrm>
            <a:off x="684213" y="2679121"/>
            <a:ext cx="4260850" cy="365125"/>
          </a:xfrm>
          <a:prstGeom prst="rect">
            <a:avLst/>
          </a:prstGeom>
        </p:spPr>
        <p:txBody>
          <a:bodyPr anchor="t" anchorCtr="0"/>
          <a:lstStyle>
            <a:lvl1pPr>
              <a:defRPr sz="2000">
                <a:solidFill>
                  <a:schemeClr val="tx1"/>
                </a:solidFill>
              </a:defRPr>
            </a:lvl1pPr>
          </a:lstStyle>
          <a:p>
            <a:pPr>
              <a:defRPr/>
            </a:pPr>
            <a:fld id="{FDDA924D-0067-43AC-B566-73F1E5AD0E99}" type="datetimeFigureOut">
              <a:rPr lang="en-US" smtClean="0"/>
              <a:pPr>
                <a:defRPr/>
              </a:pPr>
              <a:t>10/21/2008</a:t>
            </a:fld>
            <a:endParaRPr lang="en-US"/>
          </a:p>
        </p:txBody>
      </p:sp>
      <p:pic>
        <p:nvPicPr>
          <p:cNvPr id="7" name="Picture 6" descr="EnergyGlobe.png"/>
          <p:cNvPicPr>
            <a:picLocks noChangeAspect="1"/>
          </p:cNvPicPr>
          <p:nvPr/>
        </p:nvPicPr>
        <p:blipFill>
          <a:blip r:embed="rId3"/>
          <a:srcRect r="24610"/>
          <a:stretch>
            <a:fillRect/>
          </a:stretch>
        </p:blipFill>
        <p:spPr>
          <a:xfrm>
            <a:off x="5255981" y="1524000"/>
            <a:ext cx="3888019" cy="5166371"/>
          </a:xfrm>
          <a:prstGeom prst="rect">
            <a:avLst/>
          </a:prstGeom>
        </p:spPr>
      </p:pic>
      <p:pic>
        <p:nvPicPr>
          <p:cNvPr id="10" name="Picture 1" descr="E:\Clients\_logos\SQL08_h_rgb_r.png"/>
          <p:cNvPicPr>
            <a:picLocks noChangeAspect="1" noChangeArrowheads="1"/>
          </p:cNvPicPr>
          <p:nvPr/>
        </p:nvPicPr>
        <p:blipFill>
          <a:blip r:embed="rId4"/>
          <a:srcRect/>
          <a:stretch>
            <a:fillRect/>
          </a:stretch>
        </p:blipFill>
        <p:spPr bwMode="auto">
          <a:xfrm>
            <a:off x="257504" y="198407"/>
            <a:ext cx="2209705" cy="452628"/>
          </a:xfrm>
          <a:prstGeom prst="rect">
            <a:avLst/>
          </a:prstGeom>
          <a:noFill/>
        </p:spPr>
      </p:pic>
      <p:cxnSp>
        <p:nvCxnSpPr>
          <p:cNvPr id="11" name="Straight Connector 10"/>
          <p:cNvCxnSpPr/>
          <p:nvPr/>
        </p:nvCxnSpPr>
        <p:spPr>
          <a:xfrm>
            <a:off x="68437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457200" y="334963"/>
            <a:ext cx="8229600" cy="579437"/>
          </a:xfrm>
        </p:spPr>
        <p:txBody>
          <a:bodyPr/>
          <a:lstStyle>
            <a:lvl1pPr>
              <a:defRPr sz="4800">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61963" y="1411553"/>
            <a:ext cx="8382000" cy="2200602"/>
          </a:xfrm>
        </p:spPr>
        <p:txBody>
          <a:bodyPr>
            <a:noAutofit/>
          </a:bodyPr>
          <a:lstStyle>
            <a:lvl1pPr marL="457200" indent="-457200">
              <a:buClr>
                <a:schemeClr val="tx1"/>
              </a:buClr>
              <a:buSzPct val="70000"/>
              <a:buFont typeface="Wingdings" pitchFamily="2" charset="2"/>
              <a:buChar char="l"/>
              <a:tabLst/>
              <a:defRPr sz="3600">
                <a:solidFill>
                  <a:schemeClr val="tx1"/>
                </a:solidFill>
              </a:defRPr>
            </a:lvl1pPr>
            <a:lvl2pPr marL="909638" indent="-452438">
              <a:buClr>
                <a:schemeClr val="tx1"/>
              </a:buClr>
              <a:buSzPct val="70000"/>
              <a:buFont typeface="Wingdings" pitchFamily="2" charset="2"/>
              <a:buChar char="l"/>
              <a:defRPr sz="3200">
                <a:solidFill>
                  <a:schemeClr val="tx1"/>
                </a:solidFill>
              </a:defRPr>
            </a:lvl2pPr>
            <a:lvl3pPr marL="1257300" indent="-342900">
              <a:buClr>
                <a:schemeClr val="tx1"/>
              </a:buClr>
              <a:buSzPct val="70000"/>
              <a:buFont typeface="Wingdings" pitchFamily="2" charset="2"/>
              <a:buChar char="l"/>
              <a:defRPr sz="2800">
                <a:solidFill>
                  <a:schemeClr val="tx1"/>
                </a:solidFill>
              </a:defRPr>
            </a:lvl3pPr>
            <a:lvl4pPr marL="1600200" indent="-342900">
              <a:buClr>
                <a:schemeClr val="tx1"/>
              </a:buClr>
              <a:buSzPct val="70000"/>
              <a:buFont typeface="Wingdings" pitchFamily="2" charset="2"/>
              <a:buChar char="l"/>
              <a:tabLst/>
              <a:defRPr sz="2400">
                <a:solidFill>
                  <a:schemeClr val="tx1"/>
                </a:solidFill>
              </a:defRPr>
            </a:lvl4pPr>
            <a:lvl5pPr marL="1885950" indent="-285750">
              <a:buClr>
                <a:schemeClr val="tx1"/>
              </a:buClr>
              <a:buSzPct val="70000"/>
              <a:buFont typeface="Wingdings" pitchFamily="2" charset="2"/>
              <a:buChar char="l"/>
              <a:defRPr sz="20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19175"/>
            <a:ext cx="8229600" cy="578513"/>
          </a:xfrm>
          <a:prstGeom prst="rect">
            <a:avLst/>
          </a:prstGeom>
        </p:spPr>
        <p:txBody>
          <a:bodyPr vert="horz" lIns="91440" tIns="45720" rIns="91440" bIns="45720" rtlCol="0" anchor="t" anchorCtr="0">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2133600"/>
            <a:ext cx="8229600" cy="4525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EnergyGlobe.png"/>
          <p:cNvPicPr>
            <a:picLocks noChangeAspect="1"/>
          </p:cNvPicPr>
          <p:nvPr/>
        </p:nvPicPr>
        <p:blipFill>
          <a:blip r:embed="rId12"/>
          <a:srcRect r="35072" b="70111"/>
          <a:stretch>
            <a:fillRect/>
          </a:stretch>
        </p:blipFill>
        <p:spPr>
          <a:xfrm>
            <a:off x="7481537" y="6091347"/>
            <a:ext cx="1662463" cy="766653"/>
          </a:xfrm>
          <a:prstGeom prst="rect">
            <a:avLst/>
          </a:prstGeom>
        </p:spPr>
      </p:pic>
      <p:pic>
        <p:nvPicPr>
          <p:cNvPr id="18433" name="Picture 1" descr="E:\Clients\_logos\SQL08_h_rgb_r.png"/>
          <p:cNvPicPr>
            <a:picLocks noChangeAspect="1" noChangeArrowheads="1"/>
          </p:cNvPicPr>
          <p:nvPr/>
        </p:nvPicPr>
        <p:blipFill>
          <a:blip r:embed="rId13"/>
          <a:srcRect/>
          <a:stretch>
            <a:fillRect/>
          </a:stretch>
        </p:blipFill>
        <p:spPr bwMode="auto">
          <a:xfrm>
            <a:off x="257504" y="198407"/>
            <a:ext cx="2209705" cy="452628"/>
          </a:xfrm>
          <a:prstGeom prst="rect">
            <a:avLst/>
          </a:prstGeom>
          <a:noFill/>
        </p:spPr>
      </p:pic>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Lst>
  <p:txStyles>
    <p:titleStyle>
      <a:lvl1pPr algn="l" defTabSz="914400" rtl="0" eaLnBrk="1" latinLnBrk="0" hangingPunct="1">
        <a:lnSpc>
          <a:spcPct val="90000"/>
        </a:lnSpc>
        <a:spcBef>
          <a:spcPct val="0"/>
        </a:spcBef>
        <a:buNone/>
        <a:defRPr lang="en-US" sz="28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31775" marR="0" indent="-231775"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800" b="0" i="0" u="none" strike="noStrike" kern="1200" cap="none" spc="0" normalizeH="0" baseline="0" noProof="0" dirty="0" smtClean="0">
          <a:ln>
            <a:noFill/>
          </a:ln>
          <a:solidFill>
            <a:schemeClr val="tx1"/>
          </a:solidFill>
          <a:effectLst/>
          <a:uLnTx/>
          <a:uFillTx/>
          <a:latin typeface="Segoe"/>
          <a:ea typeface="+mn-ea"/>
          <a:cs typeface="+mn-cs"/>
        </a:defRPr>
      </a:lvl1pPr>
      <a:lvl2pPr marL="461963" marR="0" indent="-230188"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600" b="0" i="0" u="none" strike="noStrike" kern="1200" cap="none" spc="0" normalizeH="0" baseline="0" noProof="0" dirty="0" smtClean="0">
          <a:ln>
            <a:noFill/>
          </a:ln>
          <a:solidFill>
            <a:schemeClr val="tx1"/>
          </a:solidFill>
          <a:effectLst/>
          <a:uLnTx/>
          <a:uFillTx/>
          <a:latin typeface="Segoe"/>
          <a:ea typeface="+mn-ea"/>
          <a:cs typeface="+mn-cs"/>
        </a:defRPr>
      </a:lvl2pPr>
      <a:lvl3pPr marL="633413" marR="0" indent="-171450"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400" b="0" i="0" u="none" strike="noStrike" kern="1200" cap="none" spc="0" normalizeH="0" baseline="0" noProof="0" dirty="0" smtClean="0">
          <a:ln>
            <a:noFill/>
          </a:ln>
          <a:solidFill>
            <a:schemeClr val="tx1"/>
          </a:solidFill>
          <a:effectLst/>
          <a:uLnTx/>
          <a:uFillTx/>
          <a:latin typeface="Segoe"/>
          <a:ea typeface="+mn-ea"/>
          <a:cs typeface="+mn-cs"/>
        </a:defRPr>
      </a:lvl3pPr>
      <a:lvl4pPr marL="803275" marR="0" indent="-169863"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200" b="0" i="0" u="none" strike="noStrike" kern="1200" cap="none" spc="0" normalizeH="0" baseline="0" noProof="0" dirty="0" smtClean="0">
          <a:ln>
            <a:noFill/>
          </a:ln>
          <a:solidFill>
            <a:schemeClr val="tx1"/>
          </a:solidFill>
          <a:effectLst/>
          <a:uLnTx/>
          <a:uFillTx/>
          <a:latin typeface="Segoe"/>
          <a:ea typeface="+mn-ea"/>
          <a:cs typeface="+mn-cs"/>
        </a:defRPr>
      </a:lvl4pPr>
      <a:lvl5pPr marL="974725" marR="0" indent="-171450"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100" b="0" i="0" u="none" strike="noStrike" kern="1200" cap="none" spc="0" normalizeH="0" baseline="0" noProof="0" dirty="0">
          <a:ln>
            <a:noFill/>
          </a:ln>
          <a:solidFill>
            <a:schemeClr val="tx1"/>
          </a:solidFill>
          <a:effectLst/>
          <a:uLnTx/>
          <a:uFillTx/>
          <a:latin typeface="Segoe"/>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762000" y="5486400"/>
            <a:ext cx="4480714" cy="523220"/>
          </a:xfrm>
          <a:prstGeom prst="rect">
            <a:avLst/>
          </a:prstGeom>
          <a:noFill/>
          <a:ln w="9525">
            <a:noFill/>
            <a:miter lim="800000"/>
            <a:headEnd/>
            <a:tailEnd/>
          </a:ln>
          <a:effectLst/>
        </p:spPr>
        <p:txBody>
          <a:bodyPr wrap="none">
            <a:spAutoFit/>
          </a:bodyPr>
          <a:lstStyle/>
          <a:p>
            <a:r>
              <a:rPr lang="en-US" sz="2400" dirty="0" smtClean="0"/>
              <a:t>Gail.Shaw@</a:t>
            </a:r>
            <a:r>
              <a:rPr lang="en-US" sz="2800" b="1" dirty="0" smtClean="0"/>
              <a:t>XpertEase</a:t>
            </a:r>
            <a:r>
              <a:rPr lang="en-US" sz="2400" dirty="0" smtClean="0"/>
              <a:t>.co.za</a:t>
            </a:r>
            <a:endParaRPr lang="en-US" sz="2400" dirty="0"/>
          </a:p>
        </p:txBody>
      </p:sp>
      <p:sp>
        <p:nvSpPr>
          <p:cNvPr id="6" name="Title 5"/>
          <p:cNvSpPr>
            <a:spLocks noGrp="1"/>
          </p:cNvSpPr>
          <p:nvPr>
            <p:ph type="title"/>
          </p:nvPr>
        </p:nvSpPr>
        <p:spPr>
          <a:xfrm>
            <a:off x="457200" y="2133600"/>
            <a:ext cx="4954587" cy="1246187"/>
          </a:xfrm>
        </p:spPr>
        <p:txBody>
          <a:bodyPr/>
          <a:lstStyle/>
          <a:p>
            <a:r>
              <a:rPr smtClean="0"/>
              <a:t>What’s new for Developers?</a:t>
            </a:r>
            <a:br>
              <a:rPr smtClean="0"/>
            </a:br>
            <a:r>
              <a:rPr smtClean="0"/>
              <a:t> </a:t>
            </a:r>
            <a:br>
              <a:rPr smtClean="0"/>
            </a:br>
            <a:r>
              <a:rPr smtClean="0"/>
              <a:t>Part 1</a:t>
            </a:r>
            <a:endParaRPr lang="en-ZA"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dirty="0" smtClean="0"/>
              <a:t>Filtered indexes</a:t>
            </a:r>
            <a:endParaRPr lang="en-ZA" sz="3200" dirty="0"/>
          </a:p>
        </p:txBody>
      </p:sp>
      <p:sp>
        <p:nvSpPr>
          <p:cNvPr id="3" name="Content Placeholder 2"/>
          <p:cNvSpPr>
            <a:spLocks noGrp="1"/>
          </p:cNvSpPr>
          <p:nvPr>
            <p:ph idx="1"/>
          </p:nvPr>
        </p:nvSpPr>
        <p:spPr/>
        <p:txBody>
          <a:bodyPr/>
          <a:lstStyle/>
          <a:p>
            <a:r>
              <a:rPr lang="en-ZA" sz="2400" dirty="0" smtClean="0"/>
              <a:t>Indexes and statistics on a subset of the rows in the table</a:t>
            </a:r>
          </a:p>
          <a:p>
            <a:r>
              <a:rPr lang="en-ZA" sz="2400" dirty="0" smtClean="0"/>
              <a:t>Improve query performance</a:t>
            </a:r>
          </a:p>
          <a:p>
            <a:r>
              <a:rPr lang="en-ZA" sz="2400" dirty="0" smtClean="0"/>
              <a:t>Reduce the time to do index maintenance</a:t>
            </a:r>
          </a:p>
          <a:p>
            <a:r>
              <a:rPr lang="en-ZA" sz="2400" dirty="0" smtClean="0"/>
              <a:t>Reduce the storage cost for indexes</a:t>
            </a:r>
          </a:p>
          <a:p>
            <a:r>
              <a:rPr lang="en-ZA" sz="2400" dirty="0" smtClean="0"/>
              <a:t>Allow for more granular statistics</a:t>
            </a:r>
          </a:p>
          <a:p>
            <a:endParaRPr lang="en-ZA" dirty="0" smtClean="0"/>
          </a:p>
          <a:p>
            <a:endParaRPr lang="en-Z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sz="3200" dirty="0" smtClean="0"/>
              <a:t>Sparse columns</a:t>
            </a:r>
            <a:endParaRPr lang="en-ZA" sz="3200" dirty="0"/>
          </a:p>
        </p:txBody>
      </p:sp>
      <p:sp>
        <p:nvSpPr>
          <p:cNvPr id="3" name="Content Placeholder 2"/>
          <p:cNvSpPr>
            <a:spLocks noGrp="1"/>
          </p:cNvSpPr>
          <p:nvPr>
            <p:ph idx="1"/>
          </p:nvPr>
        </p:nvSpPr>
        <p:spPr/>
        <p:txBody>
          <a:bodyPr/>
          <a:lstStyle/>
          <a:p>
            <a:r>
              <a:rPr lang="en-ZA" sz="2400" dirty="0" smtClean="0"/>
              <a:t>Optimised storage for NULL values</a:t>
            </a:r>
          </a:p>
          <a:p>
            <a:r>
              <a:rPr lang="en-ZA" sz="2400" dirty="0" smtClean="0"/>
              <a:t>Can result in significant space saving if many of the values are NULL</a:t>
            </a:r>
          </a:p>
          <a:p>
            <a:r>
              <a:rPr lang="en-ZA" sz="2400" dirty="0" smtClean="0"/>
              <a:t>Can be combined into a column set</a:t>
            </a:r>
          </a:p>
          <a:p>
            <a:r>
              <a:rPr lang="en-ZA" sz="2400" dirty="0" smtClean="0"/>
              <a:t>Tables with one or more column sets have up to 30 000 columns.</a:t>
            </a:r>
            <a:endParaRPr lang="en-ZA"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lIns="0">
            <a:normAutofit/>
          </a:bodyPr>
          <a:lstStyle/>
          <a:p>
            <a:r>
              <a:rPr lang="en-US" sz="3200" dirty="0" smtClean="0"/>
              <a:t>Other notable SQL 2008 changes</a:t>
            </a:r>
          </a:p>
        </p:txBody>
      </p:sp>
      <p:sp>
        <p:nvSpPr>
          <p:cNvPr id="48131" name="Content Placeholder 2"/>
          <p:cNvSpPr>
            <a:spLocks noGrp="1"/>
          </p:cNvSpPr>
          <p:nvPr>
            <p:ph idx="1"/>
          </p:nvPr>
        </p:nvSpPr>
        <p:spPr/>
        <p:txBody>
          <a:bodyPr lIns="0" tIns="0" rIns="0" bIns="0">
            <a:normAutofit/>
          </a:bodyPr>
          <a:lstStyle/>
          <a:p>
            <a:pPr marL="228600" indent="-228600"/>
            <a:r>
              <a:rPr lang="en-US" sz="2400" dirty="0" smtClean="0"/>
              <a:t>Dependencies</a:t>
            </a:r>
          </a:p>
          <a:p>
            <a:pPr marL="631825" lvl="1" indent="-174625"/>
            <a:r>
              <a:rPr lang="en-US" sz="2000" dirty="0" smtClean="0"/>
              <a:t>New dependency views replace </a:t>
            </a:r>
            <a:r>
              <a:rPr lang="en-US" sz="2000" dirty="0" err="1" smtClean="0"/>
              <a:t>sp_depends</a:t>
            </a:r>
            <a:endParaRPr lang="en-US" sz="2000" dirty="0" smtClean="0"/>
          </a:p>
          <a:p>
            <a:pPr lvl="2"/>
            <a:r>
              <a:rPr lang="en-US" sz="2000" dirty="0" err="1" smtClean="0"/>
              <a:t>sys.dm_sql_referenced_entities</a:t>
            </a:r>
            <a:r>
              <a:rPr lang="en-US" sz="2000" dirty="0" smtClean="0"/>
              <a:t> </a:t>
            </a:r>
          </a:p>
          <a:p>
            <a:pPr lvl="3"/>
            <a:r>
              <a:rPr lang="en-US" sz="2000" dirty="0" smtClean="0"/>
              <a:t>Lists all named entities that an object references</a:t>
            </a:r>
          </a:p>
          <a:p>
            <a:pPr lvl="2"/>
            <a:r>
              <a:rPr lang="en-US" sz="2000" dirty="0" err="1" smtClean="0"/>
              <a:t>sys.dm_sql_referencing_entities</a:t>
            </a:r>
            <a:endParaRPr lang="en-US" sz="2000" dirty="0" smtClean="0"/>
          </a:p>
          <a:p>
            <a:pPr lvl="3"/>
            <a:r>
              <a:rPr lang="en-US" sz="2000" dirty="0" smtClean="0"/>
              <a:t>Lists all named entities that use an object</a:t>
            </a:r>
          </a:p>
          <a:p>
            <a:pPr marL="228600" indent="-228600"/>
            <a:r>
              <a:rPr lang="en-US" sz="2400" dirty="0" smtClean="0"/>
              <a:t>Row Constructors</a:t>
            </a:r>
          </a:p>
          <a:p>
            <a:pPr marL="228600" indent="-228600"/>
            <a:r>
              <a:rPr sz="2400" smtClean="0"/>
              <a:t>Inline variable assignments</a:t>
            </a:r>
          </a:p>
          <a:p>
            <a:pPr marL="228600" indent="-228600"/>
            <a:r>
              <a:rPr sz="2400" smtClean="0"/>
              <a:t>Compound operators</a:t>
            </a:r>
            <a:endParaRPr lang="en-US"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smtClean="0"/>
              <a:t>Thank You</a:t>
            </a:r>
            <a:endParaRPr lang="en-US" dirty="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81000" y="5545447"/>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2008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pic>
        <p:nvPicPr>
          <p:cNvPr id="1026" name="Picture 2" descr="E:\Clients\Logos\ms-logo-YPOP-BR.png"/>
          <p:cNvPicPr>
            <a:picLocks noChangeAspect="1" noChangeArrowheads="1"/>
          </p:cNvPicPr>
          <p:nvPr/>
        </p:nvPicPr>
        <p:blipFill>
          <a:blip r:embed="rId3">
            <a:lum bright="100000"/>
          </a:blip>
          <a:srcRect/>
          <a:stretch>
            <a:fillRect/>
          </a:stretch>
        </p:blipFill>
        <p:spPr bwMode="auto">
          <a:xfrm>
            <a:off x="992992" y="2365375"/>
            <a:ext cx="7158017" cy="1360770"/>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ZA" sz="3200" dirty="0" smtClean="0"/>
              <a:t>Major additions</a:t>
            </a:r>
            <a:endParaRPr lang="en-ZA" sz="3200" dirty="0"/>
          </a:p>
        </p:txBody>
      </p:sp>
      <p:sp>
        <p:nvSpPr>
          <p:cNvPr id="6" name="Content Placeholder 5"/>
          <p:cNvSpPr>
            <a:spLocks noGrp="1"/>
          </p:cNvSpPr>
          <p:nvPr>
            <p:ph idx="1"/>
          </p:nvPr>
        </p:nvSpPr>
        <p:spPr/>
        <p:txBody>
          <a:bodyPr/>
          <a:lstStyle/>
          <a:p>
            <a:r>
              <a:rPr lang="en-ZA" sz="2400" dirty="0" smtClean="0"/>
              <a:t>Data Compression</a:t>
            </a:r>
          </a:p>
          <a:p>
            <a:r>
              <a:rPr lang="en-ZA" sz="2400" dirty="0" smtClean="0"/>
              <a:t>New date and time data types</a:t>
            </a:r>
          </a:p>
          <a:p>
            <a:r>
              <a:rPr lang="en-ZA" sz="2400" dirty="0" smtClean="0"/>
              <a:t>Enhancements to the table variable</a:t>
            </a:r>
          </a:p>
          <a:p>
            <a:r>
              <a:rPr lang="en-ZA" sz="2400" dirty="0" smtClean="0"/>
              <a:t>Grouping sets</a:t>
            </a:r>
          </a:p>
          <a:p>
            <a:r>
              <a:rPr lang="en-ZA" sz="2400" dirty="0" smtClean="0"/>
              <a:t>Merge</a:t>
            </a:r>
          </a:p>
          <a:p>
            <a:r>
              <a:rPr lang="en-ZA" sz="2400" dirty="0" smtClean="0"/>
              <a:t>Sparse columns</a:t>
            </a:r>
          </a:p>
          <a:p>
            <a:r>
              <a:rPr lang="en-ZA" sz="2400" dirty="0" smtClean="0"/>
              <a:t>Filtered indexes</a:t>
            </a:r>
            <a:endParaRPr lang="en-ZA"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p:nvPr>
        </p:nvSpPr>
        <p:spPr/>
        <p:txBody>
          <a:bodyPr>
            <a:normAutofit/>
          </a:bodyPr>
          <a:lstStyle/>
          <a:p>
            <a:r>
              <a:rPr lang="en-US" sz="3200" dirty="0" smtClean="0"/>
              <a:t>Data Compression</a:t>
            </a:r>
          </a:p>
        </p:txBody>
      </p:sp>
      <p:sp>
        <p:nvSpPr>
          <p:cNvPr id="65539" name="Rectangle 3"/>
          <p:cNvSpPr>
            <a:spLocks noGrp="1"/>
          </p:cNvSpPr>
          <p:nvPr>
            <p:ph sz="half" idx="1"/>
          </p:nvPr>
        </p:nvSpPr>
        <p:spPr>
          <a:xfrm>
            <a:off x="457200" y="1752600"/>
            <a:ext cx="5791200" cy="4162425"/>
          </a:xfrm>
        </p:spPr>
        <p:txBody>
          <a:bodyPr>
            <a:noAutofit/>
          </a:bodyPr>
          <a:lstStyle/>
          <a:p>
            <a:pPr>
              <a:lnSpc>
                <a:spcPct val="80000"/>
              </a:lnSpc>
            </a:pPr>
            <a:r>
              <a:rPr lang="en-US" sz="2400" dirty="0" smtClean="0"/>
              <a:t>SQL 2008 Enterprise only</a:t>
            </a:r>
          </a:p>
          <a:p>
            <a:pPr>
              <a:lnSpc>
                <a:spcPct val="80000"/>
              </a:lnSpc>
            </a:pPr>
            <a:r>
              <a:rPr lang="en-US" sz="2400" dirty="0" smtClean="0"/>
              <a:t>Row Compression</a:t>
            </a:r>
          </a:p>
          <a:p>
            <a:pPr lvl="1">
              <a:lnSpc>
                <a:spcPct val="80000"/>
              </a:lnSpc>
            </a:pPr>
            <a:r>
              <a:rPr lang="en-US" sz="2000" dirty="0" smtClean="0"/>
              <a:t>All columns become variable width</a:t>
            </a:r>
          </a:p>
          <a:p>
            <a:pPr lvl="1">
              <a:lnSpc>
                <a:spcPct val="80000"/>
              </a:lnSpc>
            </a:pPr>
            <a:r>
              <a:rPr lang="en-US" sz="2000" dirty="0" smtClean="0"/>
              <a:t>Variable width metadata optimized</a:t>
            </a:r>
          </a:p>
          <a:p>
            <a:pPr>
              <a:lnSpc>
                <a:spcPct val="80000"/>
              </a:lnSpc>
            </a:pPr>
            <a:endParaRPr lang="en-US" sz="2000" dirty="0" smtClean="0"/>
          </a:p>
          <a:p>
            <a:pPr lvl="1" algn="r">
              <a:lnSpc>
                <a:spcPct val="80000"/>
              </a:lnSpc>
              <a:buFont typeface="Arial" pitchFamily="34" charset="0"/>
              <a:buNone/>
            </a:pPr>
            <a:endParaRPr lang="en-US" sz="2000"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ZA" sz="3200" dirty="0" smtClean="0"/>
              <a:t>Data Compression</a:t>
            </a:r>
            <a:endParaRPr lang="en-ZA" sz="3200" dirty="0"/>
          </a:p>
        </p:txBody>
      </p:sp>
      <p:sp>
        <p:nvSpPr>
          <p:cNvPr id="6" name="Content Placeholder 5"/>
          <p:cNvSpPr>
            <a:spLocks noGrp="1"/>
          </p:cNvSpPr>
          <p:nvPr>
            <p:ph idx="1"/>
          </p:nvPr>
        </p:nvSpPr>
        <p:spPr>
          <a:xfrm>
            <a:off x="457200" y="2133600"/>
            <a:ext cx="3048000" cy="4525963"/>
          </a:xfrm>
        </p:spPr>
        <p:txBody>
          <a:bodyPr/>
          <a:lstStyle/>
          <a:p>
            <a:r>
              <a:rPr sz="2400"/>
              <a:t>Page </a:t>
            </a:r>
            <a:r>
              <a:rPr sz="2400" smtClean="0"/>
              <a:t>Compression</a:t>
            </a:r>
          </a:p>
          <a:p>
            <a:pPr lvl="1" algn="r"/>
            <a:r>
              <a:rPr sz="2000" smtClean="0"/>
              <a:t>Prefix</a:t>
            </a:r>
            <a:endParaRPr sz="2000"/>
          </a:p>
          <a:p>
            <a:pPr lvl="1" algn="r"/>
            <a:endParaRPr smtClean="0"/>
          </a:p>
          <a:p>
            <a:pPr lvl="1" algn="r"/>
            <a:endParaRPr/>
          </a:p>
          <a:p>
            <a:pPr lvl="1" algn="r"/>
            <a:endParaRPr smtClean="0"/>
          </a:p>
          <a:p>
            <a:pPr lvl="1" algn="r"/>
            <a:endParaRPr smtClean="0"/>
          </a:p>
          <a:p>
            <a:pPr lvl="1" algn="r"/>
            <a:endParaRPr/>
          </a:p>
          <a:p>
            <a:pPr lvl="1" algn="r"/>
            <a:r>
              <a:rPr lang="en-ZA" sz="2000" dirty="0" smtClean="0"/>
              <a:t>Dictionary</a:t>
            </a:r>
            <a:endParaRPr lang="en-ZA" sz="2000" dirty="0"/>
          </a:p>
        </p:txBody>
      </p:sp>
      <p:grpSp>
        <p:nvGrpSpPr>
          <p:cNvPr id="7" name="Group 4"/>
          <p:cNvGrpSpPr>
            <a:grpSpLocks/>
          </p:cNvGrpSpPr>
          <p:nvPr/>
        </p:nvGrpSpPr>
        <p:grpSpPr bwMode="auto">
          <a:xfrm>
            <a:off x="3657600" y="2514600"/>
            <a:ext cx="4495800" cy="1828800"/>
            <a:chOff x="958" y="1721"/>
            <a:chExt cx="3779" cy="1524"/>
          </a:xfrm>
        </p:grpSpPr>
        <p:pic>
          <p:nvPicPr>
            <p:cNvPr id="8" name="Picture 2"/>
            <p:cNvPicPr>
              <a:picLocks noChangeAspect="1" noChangeArrowheads="1"/>
            </p:cNvPicPr>
            <p:nvPr/>
          </p:nvPicPr>
          <p:blipFill>
            <a:blip r:embed="rId2"/>
            <a:srcRect/>
            <a:stretch>
              <a:fillRect/>
            </a:stretch>
          </p:blipFill>
          <p:spPr bwMode="auto">
            <a:xfrm>
              <a:off x="958" y="1721"/>
              <a:ext cx="1462" cy="1524"/>
            </a:xfrm>
            <a:prstGeom prst="rect">
              <a:avLst/>
            </a:prstGeom>
            <a:noFill/>
            <a:ln w="9525">
              <a:noFill/>
              <a:miter lim="800000"/>
              <a:headEnd/>
              <a:tailEnd/>
            </a:ln>
          </p:spPr>
        </p:pic>
        <p:pic>
          <p:nvPicPr>
            <p:cNvPr id="9" name="Picture 3"/>
            <p:cNvPicPr>
              <a:picLocks noChangeAspect="1" noChangeArrowheads="1"/>
            </p:cNvPicPr>
            <p:nvPr/>
          </p:nvPicPr>
          <p:blipFill>
            <a:blip r:embed="rId3"/>
            <a:srcRect/>
            <a:stretch>
              <a:fillRect/>
            </a:stretch>
          </p:blipFill>
          <p:spPr bwMode="auto">
            <a:xfrm>
              <a:off x="3278" y="1722"/>
              <a:ext cx="1459" cy="1520"/>
            </a:xfrm>
            <a:prstGeom prst="rect">
              <a:avLst/>
            </a:prstGeom>
            <a:noFill/>
            <a:ln w="9525">
              <a:noFill/>
              <a:miter lim="800000"/>
              <a:headEnd/>
              <a:tailEnd/>
            </a:ln>
          </p:spPr>
        </p:pic>
        <p:sp>
          <p:nvSpPr>
            <p:cNvPr id="10" name="Right Arrow 8"/>
            <p:cNvSpPr>
              <a:spLocks noChangeArrowheads="1"/>
            </p:cNvSpPr>
            <p:nvPr/>
          </p:nvSpPr>
          <p:spPr bwMode="auto">
            <a:xfrm>
              <a:off x="2595" y="2582"/>
              <a:ext cx="518" cy="311"/>
            </a:xfrm>
            <a:prstGeom prst="rightArrow">
              <a:avLst>
                <a:gd name="adj1" fmla="val 50000"/>
                <a:gd name="adj2" fmla="val 49968"/>
              </a:avLst>
            </a:prstGeom>
            <a:solidFill>
              <a:srgbClr val="00B050"/>
            </a:solidFill>
            <a:ln w="9525" algn="ctr">
              <a:solidFill>
                <a:srgbClr val="333333"/>
              </a:solidFill>
              <a:round/>
              <a:headEnd/>
              <a:tailEnd/>
            </a:ln>
          </p:spPr>
          <p:txBody>
            <a:bodyPr wrap="none" anchor="ctr"/>
            <a:lstStyle/>
            <a:p>
              <a:pPr algn="ctr" eaLnBrk="0" hangingPunct="0"/>
              <a:endParaRPr lang="en-US" b="1">
                <a:latin typeface="Arial Narrow" pitchFamily="34" charset="0"/>
              </a:endParaRPr>
            </a:p>
          </p:txBody>
        </p:sp>
      </p:grpSp>
      <p:grpSp>
        <p:nvGrpSpPr>
          <p:cNvPr id="11" name="Group 8"/>
          <p:cNvGrpSpPr>
            <a:grpSpLocks/>
          </p:cNvGrpSpPr>
          <p:nvPr/>
        </p:nvGrpSpPr>
        <p:grpSpPr bwMode="auto">
          <a:xfrm>
            <a:off x="3657600" y="4724400"/>
            <a:ext cx="4495800" cy="1600200"/>
            <a:chOff x="967" y="1939"/>
            <a:chExt cx="3764" cy="1523"/>
          </a:xfrm>
        </p:grpSpPr>
        <p:pic>
          <p:nvPicPr>
            <p:cNvPr id="12" name="Picture 3"/>
            <p:cNvPicPr>
              <a:picLocks noChangeAspect="1" noChangeArrowheads="1"/>
            </p:cNvPicPr>
            <p:nvPr/>
          </p:nvPicPr>
          <p:blipFill>
            <a:blip r:embed="rId3"/>
            <a:srcRect/>
            <a:stretch>
              <a:fillRect/>
            </a:stretch>
          </p:blipFill>
          <p:spPr bwMode="auto">
            <a:xfrm>
              <a:off x="967" y="1942"/>
              <a:ext cx="1460" cy="1520"/>
            </a:xfrm>
            <a:prstGeom prst="rect">
              <a:avLst/>
            </a:prstGeom>
            <a:noFill/>
            <a:ln w="9525">
              <a:noFill/>
              <a:miter lim="800000"/>
              <a:headEnd/>
              <a:tailEnd/>
            </a:ln>
          </p:spPr>
        </p:pic>
        <p:sp>
          <p:nvSpPr>
            <p:cNvPr id="13" name="Right Arrow 7"/>
            <p:cNvSpPr>
              <a:spLocks noChangeArrowheads="1"/>
            </p:cNvSpPr>
            <p:nvPr/>
          </p:nvSpPr>
          <p:spPr bwMode="auto">
            <a:xfrm>
              <a:off x="2576" y="2582"/>
              <a:ext cx="518" cy="311"/>
            </a:xfrm>
            <a:prstGeom prst="rightArrow">
              <a:avLst>
                <a:gd name="adj1" fmla="val 50000"/>
                <a:gd name="adj2" fmla="val 49968"/>
              </a:avLst>
            </a:prstGeom>
            <a:solidFill>
              <a:srgbClr val="00B050"/>
            </a:solidFill>
            <a:ln w="9525" algn="ctr">
              <a:solidFill>
                <a:srgbClr val="333333"/>
              </a:solidFill>
              <a:round/>
              <a:headEnd/>
              <a:tailEnd/>
            </a:ln>
          </p:spPr>
          <p:txBody>
            <a:bodyPr wrap="none" anchor="ctr"/>
            <a:lstStyle/>
            <a:p>
              <a:pPr algn="ctr" eaLnBrk="0" hangingPunct="0"/>
              <a:endParaRPr lang="en-US" b="1">
                <a:latin typeface="Arial Narrow" pitchFamily="34" charset="0"/>
              </a:endParaRPr>
            </a:p>
          </p:txBody>
        </p:sp>
        <p:pic>
          <p:nvPicPr>
            <p:cNvPr id="14" name="Picture 2"/>
            <p:cNvPicPr>
              <a:picLocks noChangeAspect="1" noChangeArrowheads="1"/>
            </p:cNvPicPr>
            <p:nvPr/>
          </p:nvPicPr>
          <p:blipFill>
            <a:blip r:embed="rId4"/>
            <a:srcRect/>
            <a:stretch>
              <a:fillRect/>
            </a:stretch>
          </p:blipFill>
          <p:spPr bwMode="auto">
            <a:xfrm>
              <a:off x="3230" y="1939"/>
              <a:ext cx="1501" cy="1523"/>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lIns="0">
            <a:normAutofit/>
          </a:bodyPr>
          <a:lstStyle/>
          <a:p>
            <a:r>
              <a:rPr lang="en-US" sz="3200" dirty="0" smtClean="0"/>
              <a:t>New Date and Time Data Types</a:t>
            </a:r>
          </a:p>
        </p:txBody>
      </p:sp>
      <p:sp>
        <p:nvSpPr>
          <p:cNvPr id="40963" name="Content Placeholder 2"/>
          <p:cNvSpPr>
            <a:spLocks noGrp="1"/>
          </p:cNvSpPr>
          <p:nvPr>
            <p:ph idx="1"/>
          </p:nvPr>
        </p:nvSpPr>
        <p:spPr/>
        <p:txBody>
          <a:bodyPr lIns="0" tIns="0" rIns="0" bIns="0"/>
          <a:lstStyle/>
          <a:p>
            <a:pPr marL="228600" indent="-228600"/>
            <a:r>
              <a:rPr lang="en-US" sz="2400" dirty="0" smtClean="0"/>
              <a:t>Larger Value Space</a:t>
            </a:r>
          </a:p>
          <a:p>
            <a:pPr marL="631825" lvl="1" indent="-174625"/>
            <a:r>
              <a:rPr lang="en-US" sz="2000" dirty="0" smtClean="0"/>
              <a:t>Current DATETIME</a:t>
            </a:r>
          </a:p>
          <a:p>
            <a:pPr lvl="2"/>
            <a:r>
              <a:rPr lang="en-US" sz="2000" dirty="0" smtClean="0"/>
              <a:t>1753-9999 Years with precision of .3 </a:t>
            </a:r>
            <a:r>
              <a:rPr lang="en-US" sz="2000" dirty="0" err="1" smtClean="0"/>
              <a:t>millseconds</a:t>
            </a:r>
            <a:endParaRPr lang="en-US" sz="2000" dirty="0" smtClean="0"/>
          </a:p>
          <a:p>
            <a:pPr marL="631825" lvl="1" indent="-174625"/>
            <a:r>
              <a:rPr lang="en-US" sz="2000" dirty="0" smtClean="0"/>
              <a:t>New DATETIME2</a:t>
            </a:r>
          </a:p>
          <a:p>
            <a:pPr lvl="2"/>
            <a:r>
              <a:rPr lang="en-US" sz="2000" dirty="0" smtClean="0"/>
              <a:t>0001-9999 Years and precision to 100 nanoseconds</a:t>
            </a:r>
          </a:p>
          <a:p>
            <a:pPr lvl="2"/>
            <a:r>
              <a:rPr lang="en-US" sz="2000" dirty="0" smtClean="0"/>
              <a:t>Variable precision can </a:t>
            </a:r>
            <a:r>
              <a:rPr lang="en-US" sz="2000" dirty="0" err="1" smtClean="0"/>
              <a:t>optimise</a:t>
            </a:r>
            <a:r>
              <a:rPr lang="en-US" sz="2000" dirty="0" smtClean="0"/>
              <a:t> storage</a:t>
            </a:r>
          </a:p>
          <a:p>
            <a:pPr marL="228600" indent="-228600"/>
            <a:r>
              <a:rPr lang="en-US" sz="2400" dirty="0" smtClean="0"/>
              <a:t>SYSDATETIME() – returns DATETIME2(7)</a:t>
            </a:r>
          </a:p>
          <a:p>
            <a:pPr marL="228600" indent="-228600"/>
            <a:r>
              <a:rPr lang="en-US" sz="2400" dirty="0" smtClean="0"/>
              <a:t>New DATE and TIME data types</a:t>
            </a:r>
          </a:p>
          <a:p>
            <a:pPr marL="228600" indent="-228600"/>
            <a:r>
              <a:rPr lang="en-US" sz="2400" dirty="0" smtClean="0"/>
              <a:t>Time zone awareness with DATETIMEOFFSET</a:t>
            </a:r>
          </a:p>
          <a:p>
            <a:pPr marL="228600" indent="-228600"/>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lIns="0">
            <a:normAutofit/>
          </a:bodyPr>
          <a:lstStyle/>
          <a:p>
            <a:r>
              <a:rPr lang="en-US" sz="3200" dirty="0" smtClean="0"/>
              <a:t>Strongly Typed Table Types</a:t>
            </a:r>
          </a:p>
        </p:txBody>
      </p:sp>
      <p:sp>
        <p:nvSpPr>
          <p:cNvPr id="45059" name="Content Placeholder 2"/>
          <p:cNvSpPr>
            <a:spLocks noGrp="1"/>
          </p:cNvSpPr>
          <p:nvPr>
            <p:ph idx="1"/>
          </p:nvPr>
        </p:nvSpPr>
        <p:spPr/>
        <p:txBody>
          <a:bodyPr lIns="0" tIns="0" rIns="0" bIns="0">
            <a:normAutofit/>
          </a:bodyPr>
          <a:lstStyle/>
          <a:p>
            <a:pPr marL="228600" indent="-228600"/>
            <a:r>
              <a:rPr lang="en-US" sz="2400" dirty="0" smtClean="0"/>
              <a:t>SQL Server has table variables</a:t>
            </a:r>
          </a:p>
          <a:p>
            <a:pPr marL="631825" lvl="1" indent="-174625"/>
            <a:r>
              <a:rPr lang="en-US" sz="2000" dirty="0" smtClean="0"/>
              <a:t>DECLARE @t TABLE (id </a:t>
            </a:r>
            <a:r>
              <a:rPr lang="en-US" sz="2000" dirty="0" err="1" smtClean="0"/>
              <a:t>int</a:t>
            </a:r>
            <a:r>
              <a:rPr lang="en-US" sz="2000" dirty="0" smtClean="0"/>
              <a:t>);</a:t>
            </a:r>
          </a:p>
          <a:p>
            <a:pPr marL="228600" indent="-228600"/>
            <a:r>
              <a:rPr lang="en-US" sz="2400" dirty="0" smtClean="0"/>
              <a:t>SQL Server 2008 adds strongly typed table variables</a:t>
            </a:r>
          </a:p>
          <a:p>
            <a:pPr marL="631825" lvl="1" indent="-174625"/>
            <a:r>
              <a:rPr lang="en-US" sz="2000" dirty="0" smtClean="0"/>
              <a:t>CREATE TYPE </a:t>
            </a:r>
            <a:r>
              <a:rPr lang="en-US" sz="2000" dirty="0" err="1" smtClean="0"/>
              <a:t>mytab</a:t>
            </a:r>
            <a:r>
              <a:rPr lang="en-US" sz="2000" dirty="0" smtClean="0"/>
              <a:t> AS TABLE (id </a:t>
            </a:r>
            <a:r>
              <a:rPr lang="en-US" sz="2000" dirty="0" err="1" smtClean="0"/>
              <a:t>int</a:t>
            </a:r>
            <a:r>
              <a:rPr lang="en-US" sz="2000" dirty="0" smtClean="0"/>
              <a:t>);</a:t>
            </a:r>
          </a:p>
          <a:p>
            <a:pPr marL="631825" lvl="1" indent="-174625"/>
            <a:r>
              <a:rPr lang="en-US" sz="2000" dirty="0" smtClean="0"/>
              <a:t>DECLARE @t </a:t>
            </a:r>
            <a:r>
              <a:rPr lang="en-US" sz="2000" dirty="0" err="1" smtClean="0"/>
              <a:t>mytab</a:t>
            </a:r>
            <a:r>
              <a:rPr lang="en-US" sz="2000"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lIns="0"/>
          <a:lstStyle/>
          <a:p>
            <a:r>
              <a:rPr lang="en-US" smtClean="0"/>
              <a:t>Table-Valued Parameters</a:t>
            </a:r>
          </a:p>
        </p:txBody>
      </p:sp>
      <p:sp>
        <p:nvSpPr>
          <p:cNvPr id="44035" name="Content Placeholder 2"/>
          <p:cNvSpPr>
            <a:spLocks noGrp="1"/>
          </p:cNvSpPr>
          <p:nvPr>
            <p:ph idx="1"/>
          </p:nvPr>
        </p:nvSpPr>
        <p:spPr/>
        <p:txBody>
          <a:bodyPr lIns="0" tIns="0" rIns="0" bIns="0"/>
          <a:lstStyle/>
          <a:p>
            <a:pPr marL="228600" indent="-228600"/>
            <a:r>
              <a:rPr lang="en-US" sz="2400" dirty="0" smtClean="0"/>
              <a:t>Address “1-n Cardinality Insert” problem</a:t>
            </a:r>
          </a:p>
          <a:p>
            <a:pPr marL="631825" lvl="1" indent="-174625"/>
            <a:r>
              <a:rPr lang="en-US" sz="2000" dirty="0" smtClean="0"/>
              <a:t>Don't want to force a new order for every 20 line items</a:t>
            </a:r>
          </a:p>
          <a:p>
            <a:pPr marL="631825" lvl="1" indent="-174625"/>
            <a:r>
              <a:rPr lang="en-US" sz="2000" dirty="0" smtClean="0"/>
              <a:t>Round-trip per line-item slows things down</a:t>
            </a:r>
          </a:p>
          <a:p>
            <a:pPr marL="631825" lvl="1" indent="-174625"/>
            <a:r>
              <a:rPr lang="en-US" sz="2000" dirty="0" smtClean="0"/>
              <a:t>No ARRAY data type in SQL Server</a:t>
            </a:r>
          </a:p>
          <a:p>
            <a:pPr marL="631825" lvl="1" indent="-174625"/>
            <a:r>
              <a:rPr lang="en-US" sz="2000" dirty="0" smtClean="0"/>
              <a:t>XML composition/decomposition used as an alternative</a:t>
            </a:r>
          </a:p>
          <a:p>
            <a:pPr marL="228600" indent="-228600"/>
            <a:r>
              <a:rPr lang="en-US" sz="2400" dirty="0" smtClean="0"/>
              <a:t>Must use Strongly Typed Table variables</a:t>
            </a:r>
          </a:p>
          <a:p>
            <a:pPr marL="228600" indent="-228600"/>
            <a:r>
              <a:rPr lang="en-US" sz="2400" dirty="0" smtClean="0"/>
              <a:t>Passed “By Value” only – i.e. Input only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lIns="0"/>
          <a:lstStyle/>
          <a:p>
            <a:r>
              <a:rPr lang="en-US" smtClean="0"/>
              <a:t>Grouping Sets</a:t>
            </a:r>
          </a:p>
        </p:txBody>
      </p:sp>
      <p:sp>
        <p:nvSpPr>
          <p:cNvPr id="46083" name="Content Placeholder 2"/>
          <p:cNvSpPr>
            <a:spLocks noGrp="1"/>
          </p:cNvSpPr>
          <p:nvPr>
            <p:ph idx="1"/>
          </p:nvPr>
        </p:nvSpPr>
        <p:spPr/>
        <p:txBody>
          <a:bodyPr lIns="0" tIns="0" rIns="0" bIns="0">
            <a:normAutofit/>
          </a:bodyPr>
          <a:lstStyle/>
          <a:p>
            <a:pPr marL="228600" indent="-228600"/>
            <a:r>
              <a:rPr lang="en-US" sz="2400" dirty="0" smtClean="0"/>
              <a:t>Grouping Sets allow multiple GROUP BY clauses in a single SQL statement</a:t>
            </a:r>
          </a:p>
          <a:p>
            <a:pPr marL="631825" lvl="1" indent="-174625"/>
            <a:r>
              <a:rPr lang="en-US" sz="2000" dirty="0" smtClean="0"/>
              <a:t>Multiple, arbitrary, sets of subtotals</a:t>
            </a:r>
          </a:p>
          <a:p>
            <a:pPr marL="631825" lvl="1" indent="-174625"/>
            <a:r>
              <a:rPr lang="en-US" sz="2000" dirty="0" smtClean="0"/>
              <a:t>Single read pass for performance</a:t>
            </a:r>
          </a:p>
          <a:p>
            <a:pPr marL="631825" lvl="1" indent="-174625"/>
            <a:r>
              <a:rPr lang="en-US" sz="2000" dirty="0" smtClean="0"/>
              <a:t>Nested subtotals provide ever better performance</a:t>
            </a:r>
          </a:p>
          <a:p>
            <a:pPr marL="228600" indent="-228600"/>
            <a:r>
              <a:rPr lang="en-US" sz="2400" dirty="0" smtClean="0"/>
              <a:t>Grouping Sets are an ANSI-standard</a:t>
            </a:r>
          </a:p>
          <a:p>
            <a:pPr marL="631825" lvl="1" indent="-174625"/>
            <a:r>
              <a:rPr lang="en-US" sz="2000" dirty="0" smtClean="0"/>
              <a:t>COMPUTE BY is deprecated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lIns="0"/>
          <a:lstStyle/>
          <a:p>
            <a:r>
              <a:rPr lang="en-US" smtClean="0"/>
              <a:t>MERGE Statement</a:t>
            </a:r>
          </a:p>
        </p:txBody>
      </p:sp>
      <p:sp>
        <p:nvSpPr>
          <p:cNvPr id="47107" name="Content Placeholder 2"/>
          <p:cNvSpPr>
            <a:spLocks noGrp="1"/>
          </p:cNvSpPr>
          <p:nvPr>
            <p:ph idx="1"/>
          </p:nvPr>
        </p:nvSpPr>
        <p:spPr/>
        <p:txBody>
          <a:bodyPr lIns="0" tIns="0" rIns="0" bIns="0"/>
          <a:lstStyle/>
          <a:p>
            <a:pPr marL="228600" indent="-228600"/>
            <a:r>
              <a:rPr lang="en-US" sz="2400" dirty="0" smtClean="0"/>
              <a:t>Multiple set operations in a single SQL statement</a:t>
            </a:r>
          </a:p>
          <a:p>
            <a:pPr marL="228600" indent="-228600"/>
            <a:r>
              <a:rPr lang="en-US" sz="2400" dirty="0" smtClean="0"/>
              <a:t>Uses multiple sets as input</a:t>
            </a:r>
          </a:p>
          <a:p>
            <a:pPr marL="631825" lvl="1" indent="-174625"/>
            <a:r>
              <a:rPr lang="en-US" sz="2000" dirty="0" smtClean="0"/>
              <a:t>MERGE target USING source ON ...</a:t>
            </a:r>
          </a:p>
          <a:p>
            <a:pPr marL="228600" indent="-228600"/>
            <a:r>
              <a:rPr lang="en-US" sz="2400" dirty="0" smtClean="0"/>
              <a:t>Operations can be INSERT, UPDATE, DELETE</a:t>
            </a:r>
          </a:p>
          <a:p>
            <a:pPr marL="228600" indent="-228600"/>
            <a:r>
              <a:rPr lang="en-US" sz="2400" dirty="0" smtClean="0"/>
              <a:t>Optimal performance compared with “manual” UPSERT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QL2008 relaunch">
  <a:themeElements>
    <a:clrScheme name="SQL08">
      <a:dk1>
        <a:sysClr val="windowText" lastClr="000000"/>
      </a:dk1>
      <a:lt1>
        <a:sysClr val="window" lastClr="FFFFFF"/>
      </a:lt1>
      <a:dk2>
        <a:srgbClr val="505560"/>
      </a:dk2>
      <a:lt2>
        <a:srgbClr val="FFA468"/>
      </a:lt2>
      <a:accent1>
        <a:srgbClr val="FF6804"/>
      </a:accent1>
      <a:accent2>
        <a:srgbClr val="67D01A"/>
      </a:accent2>
      <a:accent3>
        <a:srgbClr val="FDC609"/>
      </a:accent3>
      <a:accent4>
        <a:srgbClr val="3CC0F2"/>
      </a:accent4>
      <a:accent5>
        <a:srgbClr val="ED0332"/>
      </a:accent5>
      <a:accent6>
        <a:srgbClr val="D51CC7"/>
      </a:accent6>
      <a:hlink>
        <a:srgbClr val="C2E745"/>
      </a:hlink>
      <a:folHlink>
        <a:srgbClr val="7BDFEA"/>
      </a:folHlink>
    </a:clrScheme>
    <a:fontScheme name="Segoe Segoe">
      <a:majorFont>
        <a:latin typeface="Segoe"/>
        <a:ea typeface=""/>
        <a:cs typeface=""/>
      </a:majorFont>
      <a:minorFont>
        <a:latin typeface="Segoe"/>
        <a:ea typeface=""/>
        <a:cs typeface=""/>
      </a:minorFont>
    </a:fontScheme>
    <a:fmtScheme name="MDAS">
      <a:fillStyleLst>
        <a:solidFill>
          <a:schemeClr val="phClr"/>
        </a:solidFill>
        <a:gradFill rotWithShape="1">
          <a:gsLst>
            <a:gs pos="0">
              <a:schemeClr val="phClr">
                <a:tint val="15000"/>
                <a:alpha val="85000"/>
                <a:satMod val="250000"/>
              </a:schemeClr>
            </a:gs>
            <a:gs pos="49000">
              <a:schemeClr val="phClr">
                <a:tint val="50000"/>
                <a:alpha val="85000"/>
                <a:satMod val="200000"/>
              </a:schemeClr>
            </a:gs>
            <a:gs pos="49100">
              <a:schemeClr val="phClr">
                <a:tint val="64000"/>
                <a:alpha val="85000"/>
                <a:satMod val="160000"/>
              </a:schemeClr>
            </a:gs>
            <a:gs pos="92000">
              <a:schemeClr val="phClr">
                <a:tint val="50000"/>
                <a:alpha val="85000"/>
                <a:satMod val="200000"/>
              </a:schemeClr>
            </a:gs>
            <a:gs pos="100000">
              <a:schemeClr val="phClr">
                <a:tint val="43000"/>
                <a:alpha val="85000"/>
                <a:satMod val="190000"/>
              </a:schemeClr>
            </a:gs>
          </a:gsLst>
          <a:lin ang="5400000" scaled="1"/>
        </a:gradFill>
        <a:gradFill rotWithShape="1">
          <a:gsLst>
            <a:gs pos="0">
              <a:schemeClr val="phClr">
                <a:tint val="74000"/>
                <a:alpha val="85000"/>
                <a:satMod val="110000"/>
              </a:schemeClr>
            </a:gs>
            <a:gs pos="49000">
              <a:schemeClr val="phClr">
                <a:tint val="96000"/>
                <a:shade val="60000"/>
                <a:alpha val="85000"/>
                <a:hueMod val="100000"/>
                <a:satMod val="120000"/>
              </a:schemeClr>
            </a:gs>
            <a:gs pos="49100">
              <a:schemeClr val="phClr">
                <a:shade val="37000"/>
                <a:alpha val="85000"/>
                <a:satMod val="150000"/>
              </a:schemeClr>
            </a:gs>
            <a:gs pos="92000">
              <a:schemeClr val="phClr">
                <a:tint val="98000"/>
                <a:shade val="90000"/>
                <a:alpha val="85000"/>
                <a:hueMod val="105000"/>
                <a:satMod val="140000"/>
                <a:lumMod val="100000"/>
              </a:schemeClr>
            </a:gs>
            <a:gs pos="100000">
              <a:schemeClr val="phClr">
                <a:tint val="90000"/>
                <a:shade val="100000"/>
                <a:alpha val="90000"/>
                <a:hueMod val="105000"/>
                <a:satMod val="110000"/>
                <a:lumMod val="100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alpha val="38000"/>
                <a:satMod val="150000"/>
              </a:schemeClr>
            </a:outerShdw>
          </a:effectLst>
        </a:effectStyle>
        <a:effectStyle>
          <a:effectLst>
            <a:outerShdw blurRad="38998" dist="25400" dir="5400000" rotWithShape="0">
              <a:srgbClr val="000000">
                <a:alpha val="50000"/>
              </a:srgbClr>
            </a:outerShdw>
          </a:effectLst>
        </a:effectStyle>
        <a:effectStyle>
          <a:effectLst>
            <a:outerShdw blurRad="38998" dist="25400" dir="5400000" rotWithShape="0">
              <a:srgbClr val="000000">
                <a:alpha val="40000"/>
              </a:srgbClr>
            </a:outerShdw>
          </a:effectLst>
          <a:scene3d>
            <a:camera prst="orthographicFront">
              <a:rot lat="0" lon="0" rev="0"/>
            </a:camera>
            <a:lightRig rig="glow" dir="t">
              <a:rot lat="0" lon="0" rev="1500000"/>
            </a:lightRig>
          </a:scene3d>
          <a:sp3d extrusionH="63500" prstMaterial="translucentPowder">
            <a:bevelT w="25400" h="381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3359</TotalTime>
  <Words>623</Words>
  <Application>Microsoft Office PowerPoint</Application>
  <PresentationFormat>On-screen Show (4:3)</PresentationFormat>
  <Paragraphs>93</Paragraphs>
  <Slides>14</Slides>
  <Notes>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SQL2008 relaunch</vt:lpstr>
      <vt:lpstr>What’s new for Developers?   Part 1</vt:lpstr>
      <vt:lpstr>Major additions</vt:lpstr>
      <vt:lpstr>Data Compression</vt:lpstr>
      <vt:lpstr>Data Compression</vt:lpstr>
      <vt:lpstr>New Date and Time Data Types</vt:lpstr>
      <vt:lpstr>Strongly Typed Table Types</vt:lpstr>
      <vt:lpstr>Table-Valued Parameters</vt:lpstr>
      <vt:lpstr>Grouping Sets</vt:lpstr>
      <vt:lpstr>MERGE Statement</vt:lpstr>
      <vt:lpstr>Filtered indexes</vt:lpstr>
      <vt:lpstr>Sparse columns</vt:lpstr>
      <vt:lpstr>Other notable SQL 2008 changes</vt:lpstr>
      <vt:lpstr>Thank You</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Server</dc:title>
  <dc:creator>tonyd</dc:creator>
  <cp:lastModifiedBy>Gail</cp:lastModifiedBy>
  <cp:revision>345</cp:revision>
  <dcterms:created xsi:type="dcterms:W3CDTF">2006-08-16T00:00:00Z</dcterms:created>
  <dcterms:modified xsi:type="dcterms:W3CDTF">2008-10-21T13:18:35Z</dcterms:modified>
</cp:coreProperties>
</file>