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6"/>
  </p:notesMasterIdLst>
  <p:sldIdLst>
    <p:sldId id="256" r:id="rId2"/>
    <p:sldId id="266" r:id="rId3"/>
    <p:sldId id="269" r:id="rId4"/>
    <p:sldId id="258" r:id="rId5"/>
    <p:sldId id="263" r:id="rId6"/>
    <p:sldId id="262" r:id="rId7"/>
    <p:sldId id="259" r:id="rId8"/>
    <p:sldId id="265" r:id="rId9"/>
    <p:sldId id="260" r:id="rId10"/>
    <p:sldId id="261" r:id="rId11"/>
    <p:sldId id="267" r:id="rId12"/>
    <p:sldId id="268" r:id="rId13"/>
    <p:sldId id="264" r:id="rId14"/>
    <p:sldId id="25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9757" autoAdjust="0"/>
    <p:restoredTop sz="95093" autoAdjust="0"/>
  </p:normalViewPr>
  <p:slideViewPr>
    <p:cSldViewPr>
      <p:cViewPr varScale="1">
        <p:scale>
          <a:sx n="112" d="100"/>
          <a:sy n="112" d="100"/>
        </p:scale>
        <p:origin x="-53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BB35FA-D6FE-4159-AC18-2604FF0C1B3E}" type="datetimeFigureOut">
              <a:rPr lang="en-US" smtClean="0"/>
              <a:pPr/>
              <a:t>3/18/2009</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49C2C-3D66-4A34-AC9A-B233CB1F5D2F}" type="slidenum">
              <a:rPr lang="en-ZA" smtClean="0"/>
              <a:pPr/>
              <a:t>‹#›</a:t>
            </a:fld>
            <a:endParaRPr lang="en-Z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Who changed what when?</a:t>
            </a:r>
            <a:endParaRPr lang="en-ZA" dirty="0"/>
          </a:p>
        </p:txBody>
      </p:sp>
      <p:sp>
        <p:nvSpPr>
          <p:cNvPr id="4" name="Slide Number Placeholder 3"/>
          <p:cNvSpPr>
            <a:spLocks noGrp="1"/>
          </p:cNvSpPr>
          <p:nvPr>
            <p:ph type="sldNum" sz="quarter" idx="10"/>
          </p:nvPr>
        </p:nvSpPr>
        <p:spPr/>
        <p:txBody>
          <a:bodyPr/>
          <a:lstStyle/>
          <a:p>
            <a:fld id="{01F49C2C-3D66-4A34-AC9A-B233CB1F5D2F}" type="slidenum">
              <a:rPr lang="en-ZA" smtClean="0"/>
              <a:pPr/>
              <a:t>4</a:t>
            </a:fld>
            <a:endParaRPr lang="en-Z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2473B6F-8484-431F-BD34-9F00B628282D}" type="datetimeFigureOut">
              <a:rPr lang="en-US" smtClean="0"/>
              <a:pPr/>
              <a:t>3/18/2009</a:t>
            </a:fld>
            <a:endParaRPr lang="en-ZA"/>
          </a:p>
        </p:txBody>
      </p:sp>
      <p:sp>
        <p:nvSpPr>
          <p:cNvPr id="19" name="Footer Placeholder 18"/>
          <p:cNvSpPr>
            <a:spLocks noGrp="1"/>
          </p:cNvSpPr>
          <p:nvPr>
            <p:ph type="ftr" sz="quarter" idx="11"/>
          </p:nvPr>
        </p:nvSpPr>
        <p:spPr/>
        <p:txBody>
          <a:bodyPr/>
          <a:lstStyle/>
          <a:p>
            <a:endParaRPr lang="en-ZA"/>
          </a:p>
        </p:txBody>
      </p:sp>
      <p:sp>
        <p:nvSpPr>
          <p:cNvPr id="27" name="Slide Number Placeholder 26"/>
          <p:cNvSpPr>
            <a:spLocks noGrp="1"/>
          </p:cNvSpPr>
          <p:nvPr>
            <p:ph type="sldNum" sz="quarter" idx="12"/>
          </p:nvPr>
        </p:nvSpPr>
        <p:spPr/>
        <p:txBody>
          <a:bodyPr/>
          <a:lstStyle/>
          <a:p>
            <a:fld id="{1C233A56-4BE5-4169-A297-F114A6887046}" type="slidenum">
              <a:rPr lang="en-ZA" smtClean="0"/>
              <a:pPr/>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473B6F-8484-431F-BD34-9F00B628282D}" type="datetimeFigureOut">
              <a:rPr lang="en-US" smtClean="0"/>
              <a:pPr/>
              <a:t>3/18/2009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C233A56-4BE5-4169-A297-F114A6887046}"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473B6F-8484-431F-BD34-9F00B628282D}" type="datetimeFigureOut">
              <a:rPr lang="en-US" smtClean="0"/>
              <a:pPr/>
              <a:t>3/18/2009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C233A56-4BE5-4169-A297-F114A6887046}"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2473B6F-8484-431F-BD34-9F00B628282D}" type="datetimeFigureOut">
              <a:rPr lang="en-US" smtClean="0"/>
              <a:pPr/>
              <a:t>3/18/2009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C233A56-4BE5-4169-A297-F114A6887046}" type="slidenum">
              <a:rPr lang="en-ZA" smtClean="0"/>
              <a:pPr/>
              <a:t>‹#›</a:t>
            </a:fld>
            <a:endParaRPr lang="en-Z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2473B6F-8484-431F-BD34-9F00B628282D}" type="datetimeFigureOut">
              <a:rPr lang="en-US" smtClean="0"/>
              <a:pPr/>
              <a:t>3/18/2009</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1C233A56-4BE5-4169-A297-F114A6887046}" type="slidenum">
              <a:rPr lang="en-ZA" smtClean="0"/>
              <a:pPr/>
              <a:t>‹#›</a:t>
            </a:fld>
            <a:endParaRPr lang="en-Z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473B6F-8484-431F-BD34-9F00B628282D}" type="datetimeFigureOut">
              <a:rPr lang="en-US" smtClean="0"/>
              <a:pPr/>
              <a:t>3/18/2009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1C233A56-4BE5-4169-A297-F114A6887046}" type="slidenum">
              <a:rPr lang="en-ZA" smtClean="0"/>
              <a:pPr/>
              <a:t>‹#›</a:t>
            </a:fld>
            <a:endParaRPr lang="en-Z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2473B6F-8484-431F-BD34-9F00B628282D}" type="datetimeFigureOut">
              <a:rPr lang="en-US" smtClean="0"/>
              <a:pPr/>
              <a:t>3/18/2009</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1C233A56-4BE5-4169-A297-F114A6887046}" type="slidenum">
              <a:rPr lang="en-ZA" smtClean="0"/>
              <a:pPr/>
              <a:t>‹#›</a:t>
            </a:fld>
            <a:endParaRPr lang="en-Z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2473B6F-8484-431F-BD34-9F00B628282D}" type="datetimeFigureOut">
              <a:rPr lang="en-US" smtClean="0"/>
              <a:pPr/>
              <a:t>3/18/2009</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1C233A56-4BE5-4169-A297-F114A6887046}"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473B6F-8484-431F-BD34-9F00B628282D}" type="datetimeFigureOut">
              <a:rPr lang="en-US" smtClean="0"/>
              <a:pPr/>
              <a:t>3/18/2009</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1C233A56-4BE5-4169-A297-F114A6887046}"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2473B6F-8484-431F-BD34-9F00B628282D}" type="datetimeFigureOut">
              <a:rPr lang="en-US" smtClean="0"/>
              <a:pPr/>
              <a:t>3/18/2009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1C233A56-4BE5-4169-A297-F114A6887046}" type="slidenum">
              <a:rPr lang="en-ZA" smtClean="0"/>
              <a:pPr/>
              <a:t>‹#›</a:t>
            </a:fld>
            <a:endParaRPr lang="en-Z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2473B6F-8484-431F-BD34-9F00B628282D}" type="datetimeFigureOut">
              <a:rPr lang="en-US" smtClean="0"/>
              <a:pPr/>
              <a:t>3/18/2009</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a:xfrm>
            <a:off x="8077200" y="6356350"/>
            <a:ext cx="609600" cy="365125"/>
          </a:xfrm>
        </p:spPr>
        <p:txBody>
          <a:bodyPr/>
          <a:lstStyle/>
          <a:p>
            <a:fld id="{1C233A56-4BE5-4169-A297-F114A6887046}" type="slidenum">
              <a:rPr lang="en-ZA" smtClean="0"/>
              <a:pPr/>
              <a:t>‹#›</a:t>
            </a:fld>
            <a:endParaRPr lang="en-Z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2473B6F-8484-431F-BD34-9F00B628282D}" type="datetimeFigureOut">
              <a:rPr lang="en-US" smtClean="0"/>
              <a:pPr/>
              <a:t>3/18/2009</a:t>
            </a:fld>
            <a:endParaRPr lang="en-Z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Z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C233A56-4BE5-4169-A297-F114A6887046}" type="slidenum">
              <a:rPr lang="en-ZA" smtClean="0"/>
              <a:pPr/>
              <a:t>‹#›</a:t>
            </a:fld>
            <a:endParaRPr lang="en-Z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www.dbforums.com/" TargetMode="External"/><Relationship Id="rId13" Type="http://schemas.openxmlformats.org/officeDocument/2006/relationships/hyperlink" Target="http://www.sqlskills.com/" TargetMode="External"/><Relationship Id="rId18" Type="http://schemas.openxmlformats.org/officeDocument/2006/relationships/hyperlink" Target="http://sql-server-performance.com/Community/forums/t/29210.aspx" TargetMode="External"/><Relationship Id="rId3" Type="http://schemas.openxmlformats.org/officeDocument/2006/relationships/hyperlink" Target="http://www.sqlmag.com/" TargetMode="External"/><Relationship Id="rId21" Type="http://schemas.openxmlformats.org/officeDocument/2006/relationships/hyperlink" Target="http://www.sql-server-performance.com/articles/dba/Database_Audit_Specifications_in_SQL_Server_2008_p1.aspx" TargetMode="External"/><Relationship Id="rId7" Type="http://schemas.openxmlformats.org/officeDocument/2006/relationships/hyperlink" Target="http://www.sqlservercentral.com/" TargetMode="External"/><Relationship Id="rId12" Type="http://schemas.openxmlformats.org/officeDocument/2006/relationships/hyperlink" Target="http://www.sqlteam.com/" TargetMode="External"/><Relationship Id="rId17" Type="http://schemas.openxmlformats.org/officeDocument/2006/relationships/hyperlink" Target="http://www.developer.com/db/article.php/10920_3552096_2" TargetMode="External"/><Relationship Id="rId2" Type="http://schemas.openxmlformats.org/officeDocument/2006/relationships/hyperlink" Target="http://www.mssqltips.com/" TargetMode="External"/><Relationship Id="rId16" Type="http://schemas.openxmlformats.org/officeDocument/2006/relationships/hyperlink" Target="http://msdn.microsoft.com/en-us/library/ms189871(SQL.90,printer).aspx" TargetMode="External"/><Relationship Id="rId20" Type="http://schemas.openxmlformats.org/officeDocument/2006/relationships/hyperlink" Target="http://www.sqlservercentral.com/articles/Administration/64974/" TargetMode="External"/><Relationship Id="rId1" Type="http://schemas.openxmlformats.org/officeDocument/2006/relationships/slideLayout" Target="../slideLayouts/slideLayout2.xml"/><Relationship Id="rId6" Type="http://schemas.openxmlformats.org/officeDocument/2006/relationships/hyperlink" Target="http://www.databasejournal.com/" TargetMode="External"/><Relationship Id="rId11" Type="http://schemas.openxmlformats.org/officeDocument/2006/relationships/hyperlink" Target="http://searchsqlserver.techtarget.com/" TargetMode="External"/><Relationship Id="rId5" Type="http://schemas.openxmlformats.org/officeDocument/2006/relationships/hyperlink" Target="http://www.sswug.org/" TargetMode="External"/><Relationship Id="rId15" Type="http://schemas.openxmlformats.org/officeDocument/2006/relationships/hyperlink" Target="http://www.sqlcommunity.com/" TargetMode="External"/><Relationship Id="rId10" Type="http://schemas.openxmlformats.org/officeDocument/2006/relationships/hyperlink" Target="http://www.sql-server-performance.com/" TargetMode="External"/><Relationship Id="rId19" Type="http://schemas.openxmlformats.org/officeDocument/2006/relationships/hyperlink" Target="http://social.technet.microsoft.com/Forums/en-US/sqlsecurity/thread/b4640b1b-934d-4c33-811a-33f85a4794a9/" TargetMode="External"/><Relationship Id="rId4" Type="http://schemas.openxmlformats.org/officeDocument/2006/relationships/hyperlink" Target="http://www.sqlpass.com/" TargetMode="External"/><Relationship Id="rId9" Type="http://schemas.openxmlformats.org/officeDocument/2006/relationships/hyperlink" Target="http://www.simple-talk.com/" TargetMode="External"/><Relationship Id="rId14" Type="http://schemas.openxmlformats.org/officeDocument/2006/relationships/hyperlink" Target="http://www.sqljunkies.com/" TargetMode="External"/><Relationship Id="rId22" Type="http://schemas.openxmlformats.org/officeDocument/2006/relationships/hyperlink" Target="http://www.sqlteam.com/article/centralized-asynchronous-auditing-with-service-broker"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www.dbforums.com/" TargetMode="External"/><Relationship Id="rId13" Type="http://schemas.openxmlformats.org/officeDocument/2006/relationships/hyperlink" Target="http://www.sqlskills.com/" TargetMode="External"/><Relationship Id="rId3" Type="http://schemas.openxmlformats.org/officeDocument/2006/relationships/hyperlink" Target="http://www.sqlmag.com/" TargetMode="External"/><Relationship Id="rId7" Type="http://schemas.openxmlformats.org/officeDocument/2006/relationships/hyperlink" Target="http://www.sqlservercentral.com/" TargetMode="External"/><Relationship Id="rId12" Type="http://schemas.openxmlformats.org/officeDocument/2006/relationships/hyperlink" Target="http://www.sqlteam.com/" TargetMode="External"/><Relationship Id="rId2" Type="http://schemas.openxmlformats.org/officeDocument/2006/relationships/hyperlink" Target="http://www.mssqltips.com/" TargetMode="External"/><Relationship Id="rId1" Type="http://schemas.openxmlformats.org/officeDocument/2006/relationships/slideLayout" Target="../slideLayouts/slideLayout2.xml"/><Relationship Id="rId6" Type="http://schemas.openxmlformats.org/officeDocument/2006/relationships/hyperlink" Target="http://www.databasejournal.com/" TargetMode="External"/><Relationship Id="rId11" Type="http://schemas.openxmlformats.org/officeDocument/2006/relationships/hyperlink" Target="http://searchsqlserver.techtarget.com/" TargetMode="External"/><Relationship Id="rId5" Type="http://schemas.openxmlformats.org/officeDocument/2006/relationships/hyperlink" Target="http://www.sswug.org/" TargetMode="External"/><Relationship Id="rId15" Type="http://schemas.openxmlformats.org/officeDocument/2006/relationships/hyperlink" Target="http://www.sqlcommunity.com/" TargetMode="External"/><Relationship Id="rId10" Type="http://schemas.openxmlformats.org/officeDocument/2006/relationships/hyperlink" Target="http://www.sql-server-performance.com/" TargetMode="External"/><Relationship Id="rId4" Type="http://schemas.openxmlformats.org/officeDocument/2006/relationships/hyperlink" Target="http://www.sqlpass.com/" TargetMode="External"/><Relationship Id="rId9" Type="http://schemas.openxmlformats.org/officeDocument/2006/relationships/hyperlink" Target="http://www.simple-talk.com/" TargetMode="External"/><Relationship Id="rId14" Type="http://schemas.openxmlformats.org/officeDocument/2006/relationships/hyperlink" Target="http://www.sqljunkies.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msdn.microsoft.com/en-us/library/ms189871(SQL.90,printer).aspx"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sdn.microsoft.com/en-us/library/ms189871(SQL.90,printer).aspx"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msdn.microsoft.com/en-us/library/ms189871(SQL.90,printer).aspx" TargetMode="External"/><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What are DDL Triggers and what they can be used for?</a:t>
            </a:r>
            <a:endParaRPr lang="en-ZA" dirty="0"/>
          </a:p>
        </p:txBody>
      </p:sp>
      <p:sp>
        <p:nvSpPr>
          <p:cNvPr id="3" name="Subtitle 2"/>
          <p:cNvSpPr>
            <a:spLocks noGrp="1"/>
          </p:cNvSpPr>
          <p:nvPr>
            <p:ph type="subTitle" idx="1"/>
          </p:nvPr>
        </p:nvSpPr>
        <p:spPr>
          <a:xfrm>
            <a:off x="1428728" y="5286388"/>
            <a:ext cx="6400800" cy="1071570"/>
          </a:xfrm>
        </p:spPr>
        <p:txBody>
          <a:bodyPr/>
          <a:lstStyle/>
          <a:p>
            <a:r>
              <a:rPr lang="en-US" dirty="0" smtClean="0"/>
              <a:t>Presented by: Paul Els</a:t>
            </a:r>
            <a:endParaRPr lang="en-Z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rmAutofit fontScale="90000"/>
          </a:bodyPr>
          <a:lstStyle/>
          <a:p>
            <a:r>
              <a:rPr lang="en-US" dirty="0" smtClean="0"/>
              <a:t>DDL Triggers is NOT:</a:t>
            </a:r>
            <a:endParaRPr lang="en-ZA" dirty="0"/>
          </a:p>
        </p:txBody>
      </p:sp>
      <p:sp>
        <p:nvSpPr>
          <p:cNvPr id="4" name="Content Placeholder 3"/>
          <p:cNvSpPr>
            <a:spLocks noGrp="1"/>
          </p:cNvSpPr>
          <p:nvPr>
            <p:ph sz="quarter" idx="2"/>
          </p:nvPr>
        </p:nvSpPr>
        <p:spPr>
          <a:xfrm>
            <a:off x="500034" y="1142984"/>
            <a:ext cx="8186766" cy="5214974"/>
          </a:xfrm>
        </p:spPr>
        <p:txBody>
          <a:bodyPr>
            <a:normAutofit lnSpcReduction="10000"/>
          </a:bodyPr>
          <a:lstStyle/>
          <a:p>
            <a:pPr>
              <a:buNone/>
            </a:pPr>
            <a:r>
              <a:rPr lang="en-ZA" dirty="0" smtClean="0"/>
              <a:t>	•</a:t>
            </a:r>
            <a:r>
              <a:rPr lang="en-ZA" dirty="0"/>
              <a:t>	</a:t>
            </a:r>
            <a:r>
              <a:rPr lang="en-ZA" b="1" dirty="0"/>
              <a:t>SQL 2008 Database Auditing</a:t>
            </a:r>
            <a:r>
              <a:rPr lang="en-ZA" dirty="0"/>
              <a:t>:  “Auditing an instance of SQL Server or a SQL Server database involves tracking and logging events that occur on the system. You can use several methods of auditing for SQL Server, as described in Auditing (Database Engine). Beginning in SQL Server 2008 Enterprise, you can also set up automatic auditing by using SQL Server Audit.”</a:t>
            </a:r>
          </a:p>
          <a:p>
            <a:pPr>
              <a:buNone/>
            </a:pPr>
            <a:r>
              <a:rPr lang="en-ZA" dirty="0" smtClean="0"/>
              <a:t>	•	</a:t>
            </a:r>
            <a:r>
              <a:rPr lang="en-ZA" b="1" dirty="0" smtClean="0"/>
              <a:t>SQL 2008 CDC</a:t>
            </a:r>
            <a:r>
              <a:rPr lang="en-ZA" dirty="0" smtClean="0"/>
              <a:t>: “</a:t>
            </a:r>
            <a:r>
              <a:rPr lang="en-ZA" b="1" dirty="0" smtClean="0"/>
              <a:t>Change data capture </a:t>
            </a:r>
            <a:r>
              <a:rPr lang="en-ZA" dirty="0" smtClean="0"/>
              <a:t>provides historical change information for a user table by capturing both the fact that DML changes were made and the actual data that was changed.” </a:t>
            </a:r>
          </a:p>
          <a:p>
            <a:pPr>
              <a:buNone/>
            </a:pPr>
            <a:r>
              <a:rPr lang="en-ZA" dirty="0" smtClean="0"/>
              <a:t>	•	</a:t>
            </a:r>
            <a:r>
              <a:rPr lang="en-ZA" b="1" dirty="0" smtClean="0"/>
              <a:t>Change tracking</a:t>
            </a:r>
            <a:r>
              <a:rPr lang="en-ZA" dirty="0" smtClean="0"/>
              <a:t>: “Change tracking captures the fact that rows in a table were changed, but does not capture the data that was changed. This enables applications to determine the rows that have changed with the latest row data being obtained directly from the user tables.”</a:t>
            </a:r>
          </a:p>
          <a:p>
            <a:endParaRPr lang="en-Z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1142984"/>
          </a:xfrm>
        </p:spPr>
        <p:txBody>
          <a:bodyPr>
            <a:normAutofit fontScale="90000"/>
          </a:bodyPr>
          <a:lstStyle/>
          <a:p>
            <a:r>
              <a:rPr lang="en-US" dirty="0" smtClean="0"/>
              <a:t>(INSTEAD OF) Before / After (BOL)</a:t>
            </a:r>
            <a:endParaRPr lang="en-ZA" dirty="0"/>
          </a:p>
        </p:txBody>
      </p:sp>
      <p:sp>
        <p:nvSpPr>
          <p:cNvPr id="3" name="Content Placeholder 2"/>
          <p:cNvSpPr>
            <a:spLocks noGrp="1"/>
          </p:cNvSpPr>
          <p:nvPr>
            <p:ph idx="1"/>
          </p:nvPr>
        </p:nvSpPr>
        <p:spPr>
          <a:xfrm>
            <a:off x="500034" y="1643050"/>
            <a:ext cx="8229600" cy="4525963"/>
          </a:xfrm>
        </p:spPr>
        <p:txBody>
          <a:bodyPr>
            <a:normAutofit fontScale="55000" lnSpcReduction="20000"/>
          </a:bodyPr>
          <a:lstStyle/>
          <a:p>
            <a:pPr algn="ctr">
              <a:buNone/>
            </a:pPr>
            <a:r>
              <a:rPr lang="en-ZA" sz="5100" dirty="0" smtClean="0">
                <a:solidFill>
                  <a:schemeClr val="tx2"/>
                </a:solidFill>
                <a:latin typeface="+mj-lt"/>
                <a:ea typeface="+mj-ea"/>
                <a:cs typeface="+mj-cs"/>
              </a:rPr>
              <a:t>RE: DML Triggers</a:t>
            </a:r>
          </a:p>
          <a:p>
            <a:r>
              <a:rPr lang="en-ZA" dirty="0" smtClean="0"/>
              <a:t>FOR | AFTER </a:t>
            </a:r>
          </a:p>
          <a:p>
            <a:pPr lvl="1"/>
            <a:r>
              <a:rPr lang="en-ZA" dirty="0" smtClean="0"/>
              <a:t>AFTER specifies that the trigger is fired </a:t>
            </a:r>
            <a:r>
              <a:rPr lang="en-ZA" u="sng" dirty="0" smtClean="0"/>
              <a:t>only when all operations specified in the triggering SQL statement have executed successfully</a:t>
            </a:r>
            <a:r>
              <a:rPr lang="en-ZA" dirty="0" smtClean="0"/>
              <a:t>. All referential cascade actions and constraint checks also must succeed before this trigger fires.</a:t>
            </a:r>
          </a:p>
          <a:p>
            <a:pPr lvl="1"/>
            <a:r>
              <a:rPr lang="en-ZA" dirty="0" smtClean="0"/>
              <a:t>AFTER is the default when FOR is the only keyword specified. </a:t>
            </a:r>
          </a:p>
          <a:p>
            <a:pPr lvl="1"/>
            <a:r>
              <a:rPr lang="en-ZA" dirty="0" smtClean="0"/>
              <a:t>AFTER triggers cannot be defined on views.</a:t>
            </a:r>
          </a:p>
          <a:p>
            <a:pPr lvl="1">
              <a:buNone/>
            </a:pPr>
            <a:endParaRPr lang="en-ZA" dirty="0" smtClean="0"/>
          </a:p>
          <a:p>
            <a:r>
              <a:rPr lang="en-ZA" dirty="0" smtClean="0"/>
              <a:t>INSTEAD OF </a:t>
            </a:r>
          </a:p>
          <a:p>
            <a:pPr lvl="1"/>
            <a:r>
              <a:rPr lang="en-ZA" dirty="0" smtClean="0"/>
              <a:t>Specifies that the DML trigger is executed </a:t>
            </a:r>
            <a:r>
              <a:rPr lang="en-ZA" i="1" dirty="0" smtClean="0"/>
              <a:t>instead of </a:t>
            </a:r>
            <a:r>
              <a:rPr lang="en-ZA" dirty="0" smtClean="0"/>
              <a:t>the triggering SQL statement, therefore, </a:t>
            </a:r>
            <a:r>
              <a:rPr lang="en-ZA" u="sng" dirty="0" smtClean="0"/>
              <a:t>overriding the actions of the triggering statements</a:t>
            </a:r>
            <a:r>
              <a:rPr lang="en-ZA" dirty="0" smtClean="0"/>
              <a:t>.</a:t>
            </a:r>
          </a:p>
          <a:p>
            <a:pPr lvl="1"/>
            <a:r>
              <a:rPr lang="en-ZA" dirty="0" smtClean="0"/>
              <a:t>At most, one INSTEAD OF trigger per INSERT, UPDATE, or DELETE statement can be defined on a table or view. However, you can define views on views where each view has its own INSTEAD OF trigger. </a:t>
            </a:r>
          </a:p>
          <a:p>
            <a:pPr lvl="1"/>
            <a:r>
              <a:rPr lang="en-ZA" dirty="0" smtClean="0"/>
              <a:t>INSTEAD OF triggers are not allowed on updatable views that use WITH CHECK OPTION. SQL Server raises an error when an INSTEAD OF trigger is added to an updatable view WITH CHECK OPTION specified. The user must remove that option by using ALTER VIEW before defining the INSTEAD OF trigger.</a:t>
            </a:r>
          </a:p>
          <a:p>
            <a:endParaRPr lang="en-ZA" dirty="0" smtClean="0"/>
          </a:p>
          <a:p>
            <a:pPr algn="ctr">
              <a:buNone/>
            </a:pPr>
            <a:r>
              <a:rPr lang="en-US" sz="5100" dirty="0" smtClean="0">
                <a:solidFill>
                  <a:schemeClr val="tx2"/>
                </a:solidFill>
                <a:latin typeface="+mj-lt"/>
                <a:ea typeface="+mj-ea"/>
                <a:cs typeface="+mj-cs"/>
              </a:rPr>
              <a:t>RE: For DDL Triggers</a:t>
            </a:r>
          </a:p>
          <a:p>
            <a:pPr algn="ctr">
              <a:buNone/>
            </a:pPr>
            <a:endParaRPr lang="en-US" u="sng" dirty="0" smtClean="0"/>
          </a:p>
          <a:p>
            <a:r>
              <a:rPr lang="en-ZA" dirty="0" smtClean="0"/>
              <a:t>INSTEAD OF cannot be specified for DDL or logon triggers</a:t>
            </a:r>
          </a:p>
          <a:p>
            <a:pPr algn="ctr">
              <a:buNone/>
            </a:pPr>
            <a:endParaRPr lang="en-ZA" u="sng" dirty="0" smtClean="0"/>
          </a:p>
          <a:p>
            <a:pPr>
              <a:buNone/>
            </a:pPr>
            <a:endParaRPr lang="en-Z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Beyond the scope of this presentation</a:t>
            </a:r>
            <a:endParaRPr lang="en-ZA" dirty="0"/>
          </a:p>
        </p:txBody>
      </p:sp>
      <p:sp>
        <p:nvSpPr>
          <p:cNvPr id="3" name="Content Placeholder 2"/>
          <p:cNvSpPr>
            <a:spLocks noGrp="1"/>
          </p:cNvSpPr>
          <p:nvPr>
            <p:ph idx="1"/>
          </p:nvPr>
        </p:nvSpPr>
        <p:spPr/>
        <p:txBody>
          <a:bodyPr>
            <a:normAutofit fontScale="92500" lnSpcReduction="20000"/>
          </a:bodyPr>
          <a:lstStyle/>
          <a:p>
            <a:pPr algn="ctr">
              <a:buNone/>
            </a:pPr>
            <a:r>
              <a:rPr lang="en-US" u="sng" dirty="0" smtClean="0"/>
              <a:t>One can write books about these Trigger Concepts</a:t>
            </a:r>
            <a:endParaRPr lang="en-US" u="sng" dirty="0" smtClean="0"/>
          </a:p>
          <a:p>
            <a:pPr algn="ctr">
              <a:buNone/>
            </a:pPr>
            <a:endParaRPr lang="en-US" u="sng" dirty="0" smtClean="0"/>
          </a:p>
          <a:p>
            <a:r>
              <a:rPr lang="en-US" b="1" dirty="0" smtClean="0"/>
              <a:t>Nested vs. Recursive Triggers (Direct &amp; Indirect)</a:t>
            </a:r>
          </a:p>
          <a:p>
            <a:r>
              <a:rPr lang="en-ZA" b="1" dirty="0" smtClean="0"/>
              <a:t>Deferred Name Resolution</a:t>
            </a:r>
          </a:p>
          <a:p>
            <a:r>
              <a:rPr lang="en-US" b="1" dirty="0" smtClean="0"/>
              <a:t>Not for Replication</a:t>
            </a:r>
          </a:p>
          <a:p>
            <a:r>
              <a:rPr lang="en-US" b="1" dirty="0" smtClean="0"/>
              <a:t>EXECUTE AS</a:t>
            </a:r>
          </a:p>
          <a:p>
            <a:r>
              <a:rPr lang="en-US" b="1" dirty="0" smtClean="0"/>
              <a:t>Error Handling &amp; Rollback</a:t>
            </a:r>
          </a:p>
          <a:p>
            <a:r>
              <a:rPr lang="en-US" b="1" dirty="0" smtClean="0"/>
              <a:t>Debugging</a:t>
            </a:r>
          </a:p>
          <a:p>
            <a:r>
              <a:rPr lang="en-US" b="1" dirty="0" smtClean="0"/>
              <a:t>Trigger Limitations</a:t>
            </a:r>
          </a:p>
          <a:p>
            <a:r>
              <a:rPr lang="en-US" b="1" dirty="0" smtClean="0"/>
              <a:t>Encryption</a:t>
            </a:r>
          </a:p>
          <a:p>
            <a:r>
              <a:rPr lang="en-US" b="1" dirty="0" smtClean="0"/>
              <a:t>CLR Triggers</a:t>
            </a:r>
          </a:p>
          <a:p>
            <a:endParaRPr lang="en-Z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r>
              <a:rPr lang="en-US" dirty="0" smtClean="0"/>
              <a:t>References</a:t>
            </a:r>
            <a:endParaRPr lang="en-ZA" dirty="0"/>
          </a:p>
        </p:txBody>
      </p:sp>
      <p:sp>
        <p:nvSpPr>
          <p:cNvPr id="3" name="Content Placeholder 2"/>
          <p:cNvSpPr>
            <a:spLocks noGrp="1"/>
          </p:cNvSpPr>
          <p:nvPr>
            <p:ph idx="1"/>
          </p:nvPr>
        </p:nvSpPr>
        <p:spPr>
          <a:xfrm>
            <a:off x="428596" y="714356"/>
            <a:ext cx="8429684" cy="5643602"/>
          </a:xfrm>
        </p:spPr>
        <p:txBody>
          <a:bodyPr>
            <a:normAutofit fontScale="85000" lnSpcReduction="20000"/>
          </a:bodyPr>
          <a:lstStyle/>
          <a:p>
            <a:r>
              <a:rPr lang="en-ZA" sz="1400" b="1" dirty="0" smtClean="0"/>
              <a:t>Want this presentation? E-mail me at: paule@jse.co.za </a:t>
            </a:r>
            <a:r>
              <a:rPr lang="en-ZA" sz="1400" b="1" dirty="0" smtClean="0"/>
              <a:t>/ paul_els</a:t>
            </a:r>
            <a:r>
              <a:rPr lang="en-ZA" sz="1400" b="1" dirty="0" smtClean="0"/>
              <a:t>@hotmail.com</a:t>
            </a:r>
          </a:p>
          <a:p>
            <a:r>
              <a:rPr lang="en-US" sz="1400" b="1" dirty="0" smtClean="0"/>
              <a:t>SQL </a:t>
            </a:r>
            <a:r>
              <a:rPr lang="en-US" sz="1400" b="1" dirty="0" smtClean="0"/>
              <a:t>BOL / MSDN &amp; </a:t>
            </a:r>
            <a:r>
              <a:rPr lang="en-US" sz="1400" b="1" dirty="0" smtClean="0"/>
              <a:t>GOOGLE</a:t>
            </a:r>
          </a:p>
          <a:p>
            <a:r>
              <a:rPr lang="en-US" sz="1400" dirty="0" smtClean="0"/>
              <a:t>Web sites I like: </a:t>
            </a:r>
            <a:r>
              <a:rPr lang="en-US" sz="1400" dirty="0" smtClean="0">
                <a:hlinkClick r:id="rId2"/>
              </a:rPr>
              <a:t>www.mssqltips.com</a:t>
            </a:r>
            <a:r>
              <a:rPr lang="en-US" sz="1400" dirty="0" smtClean="0"/>
              <a:t>, </a:t>
            </a:r>
            <a:r>
              <a:rPr lang="en-US" sz="1400" dirty="0" smtClean="0">
                <a:hlinkClick r:id="rId3"/>
              </a:rPr>
              <a:t>http://www.sqlmag.com/</a:t>
            </a:r>
            <a:r>
              <a:rPr lang="en-US" sz="1400" dirty="0" smtClean="0"/>
              <a:t>, </a:t>
            </a:r>
            <a:r>
              <a:rPr lang="en-US" sz="1400" dirty="0" smtClean="0">
                <a:hlinkClick r:id="rId4"/>
              </a:rPr>
              <a:t>http://www.sqlpass.com</a:t>
            </a:r>
            <a:r>
              <a:rPr lang="en-US" sz="1400" dirty="0" smtClean="0">
                <a:hlinkClick r:id="rId4"/>
              </a:rPr>
              <a:t>/</a:t>
            </a:r>
            <a:r>
              <a:rPr lang="en-US" sz="1400" dirty="0" smtClean="0"/>
              <a:t>, </a:t>
            </a:r>
            <a:r>
              <a:rPr lang="en-US" sz="1400" dirty="0" smtClean="0">
                <a:hlinkClick r:id="rId5"/>
              </a:rPr>
              <a:t>http</a:t>
            </a:r>
            <a:r>
              <a:rPr lang="en-US" sz="1400" dirty="0" smtClean="0">
                <a:hlinkClick r:id="rId5"/>
              </a:rPr>
              <a:t>://www.sswug.org/</a:t>
            </a:r>
            <a:r>
              <a:rPr lang="en-US" sz="1400" dirty="0" smtClean="0"/>
              <a:t>, </a:t>
            </a:r>
            <a:r>
              <a:rPr lang="en-US" sz="1400" dirty="0" smtClean="0">
                <a:hlinkClick r:id="rId6"/>
              </a:rPr>
              <a:t>http://www.databasejournal.com/</a:t>
            </a:r>
            <a:r>
              <a:rPr lang="en-US" sz="1400" dirty="0" smtClean="0"/>
              <a:t>, </a:t>
            </a:r>
            <a:r>
              <a:rPr lang="en-US" sz="1400" dirty="0" smtClean="0">
                <a:hlinkClick r:id="rId7"/>
              </a:rPr>
              <a:t>http://www.sqlservercentral.com/</a:t>
            </a:r>
            <a:r>
              <a:rPr lang="en-US" sz="1400" dirty="0" smtClean="0"/>
              <a:t>, </a:t>
            </a:r>
            <a:r>
              <a:rPr lang="en-US" sz="1400" dirty="0" smtClean="0">
                <a:hlinkClick r:id="rId8"/>
              </a:rPr>
              <a:t>http://www.dbforums.com/</a:t>
            </a:r>
            <a:r>
              <a:rPr lang="en-US" sz="1400" dirty="0" smtClean="0"/>
              <a:t>, </a:t>
            </a:r>
            <a:r>
              <a:rPr lang="en-US" sz="1400" dirty="0" smtClean="0">
                <a:hlinkClick r:id="rId9"/>
              </a:rPr>
              <a:t>http://www.simple-talk.com/</a:t>
            </a:r>
            <a:r>
              <a:rPr lang="en-US" sz="1400" dirty="0" smtClean="0"/>
              <a:t>, </a:t>
            </a:r>
            <a:r>
              <a:rPr lang="en-US" sz="1400" dirty="0" smtClean="0">
                <a:hlinkClick r:id="rId10"/>
              </a:rPr>
              <a:t>http://www.sql-server-performance.com/</a:t>
            </a:r>
            <a:r>
              <a:rPr lang="en-US" sz="1400" dirty="0" smtClean="0"/>
              <a:t>, </a:t>
            </a:r>
            <a:r>
              <a:rPr lang="en-US" sz="1400" dirty="0" smtClean="0">
                <a:hlinkClick r:id="rId11"/>
              </a:rPr>
              <a:t>http://searchsqlserver.techtarget.com/</a:t>
            </a:r>
            <a:r>
              <a:rPr lang="en-US" sz="1400" dirty="0" smtClean="0"/>
              <a:t>, </a:t>
            </a:r>
            <a:r>
              <a:rPr lang="en-US" sz="1400" dirty="0" smtClean="0">
                <a:hlinkClick r:id="rId12"/>
              </a:rPr>
              <a:t>http://www.sqlteam.com/</a:t>
            </a:r>
            <a:r>
              <a:rPr lang="en-US" sz="1400" dirty="0" smtClean="0"/>
              <a:t>, </a:t>
            </a:r>
            <a:r>
              <a:rPr lang="en-US" sz="1400" dirty="0" smtClean="0">
                <a:hlinkClick r:id="rId13"/>
              </a:rPr>
              <a:t>http://www.sqlskills.com/</a:t>
            </a:r>
            <a:r>
              <a:rPr lang="en-US" sz="1400" dirty="0" smtClean="0"/>
              <a:t>,  </a:t>
            </a:r>
            <a:r>
              <a:rPr lang="en-US" sz="1400" dirty="0" smtClean="0">
                <a:hlinkClick r:id="rId14"/>
              </a:rPr>
              <a:t>http://www.sqljunkies.com/</a:t>
            </a:r>
            <a:r>
              <a:rPr lang="en-US" sz="1400" dirty="0" smtClean="0"/>
              <a:t>, </a:t>
            </a:r>
            <a:r>
              <a:rPr lang="en-US" sz="1400" dirty="0" smtClean="0">
                <a:hlinkClick r:id="rId15"/>
              </a:rPr>
              <a:t>http://www.sqlcommunity.com</a:t>
            </a:r>
            <a:r>
              <a:rPr lang="en-US" sz="1400" dirty="0" smtClean="0">
                <a:hlinkClick r:id="rId15"/>
              </a:rPr>
              <a:t>/</a:t>
            </a:r>
            <a:endParaRPr lang="en-US" sz="1400" dirty="0" smtClean="0"/>
          </a:p>
          <a:p>
            <a:r>
              <a:rPr lang="en-ZA" sz="1400" b="1" dirty="0" smtClean="0"/>
              <a:t>DDL </a:t>
            </a:r>
            <a:r>
              <a:rPr lang="en-ZA" sz="1400" b="1" dirty="0" smtClean="0"/>
              <a:t>Events for Use with DDL Triggers </a:t>
            </a:r>
          </a:p>
          <a:p>
            <a:pPr lvl="1"/>
            <a:r>
              <a:rPr lang="en-ZA" sz="1400" dirty="0" smtClean="0">
                <a:hlinkClick r:id="rId16"/>
              </a:rPr>
              <a:t>http://msdn.microsoft.com/en-us/library/ms189871(SQL.90,printer).aspx</a:t>
            </a:r>
            <a:endParaRPr lang="en-ZA" sz="1400" dirty="0" smtClean="0"/>
          </a:p>
          <a:p>
            <a:r>
              <a:rPr lang="en-ZA" sz="1400" b="1" dirty="0" smtClean="0"/>
              <a:t>Not covered – but interesting: Event </a:t>
            </a:r>
            <a:r>
              <a:rPr lang="en-ZA" sz="1400" b="1" dirty="0"/>
              <a:t>Notifications—The Other Logging </a:t>
            </a:r>
            <a:r>
              <a:rPr lang="en-ZA" sz="1400" b="1" dirty="0" smtClean="0"/>
              <a:t>Option</a:t>
            </a:r>
          </a:p>
          <a:p>
            <a:pPr lvl="1"/>
            <a:r>
              <a:rPr lang="en-ZA" sz="1400" dirty="0" smtClean="0">
                <a:hlinkClick r:id="rId17"/>
              </a:rPr>
              <a:t>http://www.developer.com/db/article.php/10920_3552096_2</a:t>
            </a:r>
            <a:endParaRPr lang="en-ZA" sz="1400" dirty="0" smtClean="0"/>
          </a:p>
          <a:p>
            <a:r>
              <a:rPr lang="en-ZA" sz="1400" b="1" dirty="0" smtClean="0"/>
              <a:t>SQL </a:t>
            </a:r>
            <a:r>
              <a:rPr lang="en-ZA" sz="1400" b="1" dirty="0"/>
              <a:t>Server Access Denied Due to Logon </a:t>
            </a:r>
            <a:r>
              <a:rPr lang="en-ZA" sz="1400" b="1" dirty="0" smtClean="0"/>
              <a:t>Trigger</a:t>
            </a:r>
            <a:endParaRPr lang="en-US" sz="1400" b="1" dirty="0" smtClean="0"/>
          </a:p>
          <a:p>
            <a:pPr lvl="1"/>
            <a:r>
              <a:rPr lang="en-ZA" sz="1400" dirty="0" smtClean="0">
                <a:hlinkClick r:id="rId18"/>
              </a:rPr>
              <a:t>http://sql-server-performance.com/Community/forums/t/29210.aspx</a:t>
            </a:r>
            <a:endParaRPr lang="en-ZA" sz="1400" dirty="0" smtClean="0"/>
          </a:p>
          <a:p>
            <a:r>
              <a:rPr lang="en-US" sz="1400" b="1" dirty="0" smtClean="0"/>
              <a:t>Pitfalls </a:t>
            </a:r>
            <a:r>
              <a:rPr lang="en-US" sz="1400" b="1" dirty="0"/>
              <a:t>of Login Triggers </a:t>
            </a:r>
            <a:endParaRPr lang="en-ZA" sz="1400" dirty="0"/>
          </a:p>
          <a:p>
            <a:pPr lvl="1"/>
            <a:r>
              <a:rPr lang="en-ZA" sz="1400" dirty="0">
                <a:hlinkClick r:id="rId19"/>
              </a:rPr>
              <a:t>http://social.technet.microsoft.com/Forums/en-US/sqlsecurity/thread/b4640b1b-934d-4c33-811a-33f85a4794a9/</a:t>
            </a:r>
            <a:endParaRPr lang="en-ZA" sz="1400" dirty="0">
              <a:hlinkClick r:id="rId16"/>
            </a:endParaRPr>
          </a:p>
          <a:p>
            <a:r>
              <a:rPr lang="en-ZA" sz="1400" b="1" dirty="0" smtClean="0"/>
              <a:t>The drastic caveat with Logon Triggers </a:t>
            </a:r>
          </a:p>
          <a:p>
            <a:pPr lvl="1"/>
            <a:r>
              <a:rPr lang="en-ZA" sz="1400" dirty="0">
                <a:hlinkClick r:id="rId20"/>
              </a:rPr>
              <a:t>http://www.sqlservercentral.com/articles/Administration/64974/</a:t>
            </a:r>
            <a:endParaRPr lang="en-ZA" sz="1400" dirty="0">
              <a:hlinkClick r:id="rId19"/>
            </a:endParaRPr>
          </a:p>
          <a:p>
            <a:r>
              <a:rPr lang="en-ZA" sz="1400" b="1" dirty="0"/>
              <a:t>Using SQL Server 2005 to document Sarbanes-Oxley compliance</a:t>
            </a:r>
            <a:endParaRPr lang="en-US" sz="1400" b="1" dirty="0"/>
          </a:p>
          <a:p>
            <a:pPr lvl="1"/>
            <a:r>
              <a:rPr lang="en-ZA" sz="1400" dirty="0">
                <a:hlinkClick r:id="rId20"/>
              </a:rPr>
              <a:t>http://</a:t>
            </a:r>
            <a:r>
              <a:rPr lang="en-ZA" sz="1400" dirty="0" smtClean="0">
                <a:hlinkClick r:id="rId20"/>
              </a:rPr>
              <a:t>articles.techrepublic.com.com/5100-22_11-6072139.html</a:t>
            </a:r>
          </a:p>
          <a:p>
            <a:r>
              <a:rPr lang="en-ZA" sz="1400" b="1" dirty="0"/>
              <a:t>SQL Server 2008 </a:t>
            </a:r>
            <a:r>
              <a:rPr lang="en-ZA" sz="1400" b="1" dirty="0">
                <a:hlinkClick r:id="rId20"/>
              </a:rPr>
              <a:t>–</a:t>
            </a:r>
            <a:r>
              <a:rPr lang="en-ZA" sz="1400" b="1" dirty="0"/>
              <a:t> Auditing by Ravi </a:t>
            </a:r>
            <a:r>
              <a:rPr lang="en-ZA" sz="1400" b="1" dirty="0" err="1"/>
              <a:t>S.Maniam</a:t>
            </a:r>
            <a:endParaRPr lang="en-ZA" sz="1400" b="1" dirty="0">
              <a:hlinkClick r:id="rId20"/>
            </a:endParaRPr>
          </a:p>
          <a:p>
            <a:pPr lvl="1"/>
            <a:r>
              <a:rPr lang="en-ZA" sz="1400" dirty="0" smtClean="0">
                <a:hlinkClick r:id="rId20"/>
              </a:rPr>
              <a:t>http://blogs.msdn.com/manisblog/archive/2008/07/21/sql-server-2008-auditing.aspx</a:t>
            </a:r>
          </a:p>
          <a:p>
            <a:r>
              <a:rPr lang="en-ZA" sz="1400" b="1" dirty="0" smtClean="0"/>
              <a:t>Database Audit Specifications in SQL Server 2008</a:t>
            </a:r>
          </a:p>
          <a:p>
            <a:pPr lvl="1"/>
            <a:r>
              <a:rPr lang="en-ZA" sz="1400" dirty="0">
                <a:hlinkClick r:id="rId21"/>
              </a:rPr>
              <a:t>http://</a:t>
            </a:r>
            <a:r>
              <a:rPr lang="en-ZA" sz="1400" dirty="0" smtClean="0">
                <a:hlinkClick r:id="rId21"/>
              </a:rPr>
              <a:t>www.sql-server-performance.com/articles/dba/Database_Audit_Specifications_in_SQL_Server_2008_p1.aspx</a:t>
            </a:r>
            <a:endParaRPr lang="en-ZA" sz="1400" dirty="0" smtClean="0"/>
          </a:p>
          <a:p>
            <a:r>
              <a:rPr lang="en-ZA" sz="1400" b="1" dirty="0" smtClean="0"/>
              <a:t>Auditing via Service Broker</a:t>
            </a:r>
          </a:p>
          <a:p>
            <a:pPr lvl="1"/>
            <a:r>
              <a:rPr lang="en-US" sz="1000" u="sng" dirty="0" smtClean="0">
                <a:hlinkClick r:id="rId22"/>
              </a:rPr>
              <a:t>http://www.sqlteam.com/article/centralized-asynchronous-auditing-with-service-broker</a:t>
            </a:r>
            <a:r>
              <a:rPr lang="en-US" sz="1000" dirty="0" smtClean="0"/>
              <a:t> </a:t>
            </a:r>
            <a:endParaRPr lang="en-ZA" sz="1000" dirty="0" smtClean="0"/>
          </a:p>
          <a:p>
            <a:r>
              <a:rPr lang="en-ZA" sz="1400" b="1" dirty="0" smtClean="0"/>
              <a:t>ECT Act </a:t>
            </a:r>
            <a:r>
              <a:rPr lang="en-ZA" sz="1400" b="1" dirty="0" smtClean="0"/>
              <a:t> </a:t>
            </a:r>
            <a:r>
              <a:rPr lang="en-ZA" sz="1400" b="1" dirty="0" smtClean="0"/>
              <a:t>and SOX</a:t>
            </a:r>
            <a:endParaRPr lang="en-US" sz="1400" b="1" dirty="0" smtClean="0">
              <a:hlinkClick r:id="rId20"/>
            </a:endParaRPr>
          </a:p>
          <a:p>
            <a:pPr lvl="1"/>
            <a:r>
              <a:rPr lang="en-ZA" sz="1000" b="1" dirty="0" smtClean="0">
                <a:hlinkClick r:id="rId20"/>
              </a:rPr>
              <a:t>http://www.irmsa.org.za/library/iforest/Michalsons%20Infosheet%20-%20Guide%20to%20the%20ECT%20Act.pdf</a:t>
            </a:r>
          </a:p>
          <a:p>
            <a:pPr lvl="1"/>
            <a:r>
              <a:rPr lang="en-ZA" sz="1000" b="1" dirty="0" smtClean="0">
                <a:hlinkClick r:id="rId20"/>
              </a:rPr>
              <a:t>http://</a:t>
            </a:r>
            <a:r>
              <a:rPr lang="en-ZA" sz="1000" b="1" dirty="0" smtClean="0">
                <a:hlinkClick r:id="rId20"/>
              </a:rPr>
              <a:t>www.internet.org.za/ect_act.html</a:t>
            </a:r>
          </a:p>
          <a:p>
            <a:pPr lvl="1"/>
            <a:r>
              <a:rPr lang="en-ZA" sz="1000" b="1" dirty="0" smtClean="0">
                <a:hlinkClick r:id="rId20"/>
              </a:rPr>
              <a:t>http://</a:t>
            </a:r>
            <a:r>
              <a:rPr lang="en-ZA" sz="1000" b="1" dirty="0" smtClean="0">
                <a:hlinkClick r:id="rId20"/>
              </a:rPr>
              <a:t>en.wikipedia.org/wiki/Sarbanes-Oxley_Act</a:t>
            </a:r>
          </a:p>
          <a:p>
            <a:pPr lvl="1"/>
            <a:r>
              <a:rPr lang="en-ZA" sz="1000" b="1" dirty="0" smtClean="0">
                <a:hlinkClick r:id="rId20"/>
              </a:rPr>
              <a:t>http://www.sarbanes-oxley.com/</a:t>
            </a:r>
            <a:endParaRPr lang="en-ZA" sz="1000" b="1" dirty="0" smtClean="0">
              <a:hlinkClick r:id="rId20"/>
            </a:endParaRPr>
          </a:p>
          <a:p>
            <a:pPr lvl="1"/>
            <a:endParaRPr lang="en-ZA" sz="1000" b="1" dirty="0">
              <a:hlinkClick r:id="rId20"/>
            </a:endParaRPr>
          </a:p>
          <a:p>
            <a:pPr>
              <a:buNone/>
            </a:pPr>
            <a:endParaRPr lang="en-ZA" sz="1400" dirty="0" smtClean="0"/>
          </a:p>
          <a:p>
            <a:pPr>
              <a:buNone/>
            </a:pPr>
            <a:endParaRPr lang="en-ZA" sz="1800" dirty="0" smtClean="0"/>
          </a:p>
          <a:p>
            <a:endParaRPr lang="en-Z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bit of background on myself</a:t>
            </a:r>
            <a:endParaRPr lang="en-ZA" dirty="0"/>
          </a:p>
        </p:txBody>
      </p:sp>
      <p:sp>
        <p:nvSpPr>
          <p:cNvPr id="3" name="Content Placeholder 2"/>
          <p:cNvSpPr>
            <a:spLocks noGrp="1"/>
          </p:cNvSpPr>
          <p:nvPr>
            <p:ph idx="1"/>
          </p:nvPr>
        </p:nvSpPr>
        <p:spPr/>
        <p:txBody>
          <a:bodyPr>
            <a:normAutofit/>
          </a:bodyPr>
          <a:lstStyle/>
          <a:p>
            <a:endParaRPr lang="en-ZA" sz="800" dirty="0"/>
          </a:p>
          <a:p>
            <a:r>
              <a:rPr lang="en-ZA" sz="1200" dirty="0" smtClean="0"/>
              <a:t>I </a:t>
            </a:r>
            <a:r>
              <a:rPr lang="en-ZA" sz="1200" dirty="0"/>
              <a:t>worked in the IT industry since </a:t>
            </a:r>
            <a:r>
              <a:rPr lang="en-ZA" sz="1200" dirty="0" smtClean="0"/>
              <a:t>1995</a:t>
            </a:r>
          </a:p>
          <a:p>
            <a:r>
              <a:rPr lang="en-US" sz="1200" dirty="0" smtClean="0"/>
              <a:t>I was raised in Ladysmith Natal , love Rugby and shout for the Sharks</a:t>
            </a:r>
            <a:endParaRPr lang="en-ZA" sz="1200" dirty="0"/>
          </a:p>
          <a:p>
            <a:r>
              <a:rPr lang="en-ZA" sz="1200" dirty="0" smtClean="0"/>
              <a:t>Started </a:t>
            </a:r>
            <a:r>
              <a:rPr lang="en-ZA" sz="1200" dirty="0"/>
              <a:t>on SQL 4.21 and each version </a:t>
            </a:r>
            <a:r>
              <a:rPr lang="en-ZA" sz="1200" dirty="0" smtClean="0"/>
              <a:t>after.</a:t>
            </a:r>
          </a:p>
          <a:p>
            <a:pPr lvl="1"/>
            <a:r>
              <a:rPr lang="en-ZA" sz="1000" dirty="0" smtClean="0"/>
              <a:t>Also touched on the following a tiny bit from time to time: MS Access, </a:t>
            </a:r>
            <a:r>
              <a:rPr lang="en-ZA" sz="1000" dirty="0" err="1" smtClean="0"/>
              <a:t>Ora</a:t>
            </a:r>
            <a:r>
              <a:rPr lang="en-ZA" sz="1000" dirty="0" smtClean="0"/>
              <a:t> 7 &amp; 8 and Sybase SS 10 and 11, </a:t>
            </a:r>
            <a:r>
              <a:rPr lang="en-ZA" sz="1000" dirty="0" err="1" smtClean="0"/>
              <a:t>MySQL</a:t>
            </a:r>
            <a:r>
              <a:rPr lang="en-ZA" sz="1000" dirty="0" smtClean="0"/>
              <a:t>, </a:t>
            </a:r>
          </a:p>
          <a:p>
            <a:r>
              <a:rPr lang="en-US" sz="1200" dirty="0" smtClean="0"/>
              <a:t>Worked on Windows from Windows for Workgroups 3.11 and NT 3.50 and 3.51 till Windows Server 2003</a:t>
            </a:r>
            <a:endParaRPr lang="en-ZA" sz="1200" dirty="0"/>
          </a:p>
          <a:p>
            <a:r>
              <a:rPr lang="en-ZA" sz="1200" dirty="0" smtClean="0"/>
              <a:t>First </a:t>
            </a:r>
            <a:r>
              <a:rPr lang="en-ZA" sz="1200" dirty="0"/>
              <a:t>six years I did System/Network </a:t>
            </a:r>
            <a:r>
              <a:rPr lang="en-ZA" sz="1200" dirty="0" smtClean="0"/>
              <a:t>Admin incl. SQL Admin to some degree</a:t>
            </a:r>
            <a:endParaRPr lang="en-ZA" sz="1200" dirty="0"/>
          </a:p>
          <a:p>
            <a:r>
              <a:rPr lang="en-ZA" sz="1200" dirty="0" smtClean="0"/>
              <a:t>Then </a:t>
            </a:r>
            <a:r>
              <a:rPr lang="en-ZA" sz="1200" dirty="0"/>
              <a:t>did </a:t>
            </a:r>
            <a:r>
              <a:rPr lang="en-ZA" sz="1200" dirty="0" err="1"/>
              <a:t>ServiceAlliance</a:t>
            </a:r>
            <a:r>
              <a:rPr lang="en-ZA" sz="1200" dirty="0"/>
              <a:t> &amp; Pivotal CRM </a:t>
            </a:r>
            <a:r>
              <a:rPr lang="en-ZA" sz="1200" dirty="0" smtClean="0"/>
              <a:t>customization, </a:t>
            </a:r>
            <a:r>
              <a:rPr lang="en-ZA" sz="1200" dirty="0"/>
              <a:t>development </a:t>
            </a:r>
            <a:r>
              <a:rPr lang="en-ZA" sz="1200" dirty="0" smtClean="0"/>
              <a:t> &amp; db design work </a:t>
            </a:r>
            <a:r>
              <a:rPr lang="en-ZA" sz="1200" dirty="0"/>
              <a:t>on </a:t>
            </a:r>
            <a:r>
              <a:rPr lang="en-ZA" sz="1200" dirty="0" smtClean="0"/>
              <a:t>VB6/</a:t>
            </a:r>
            <a:r>
              <a:rPr lang="en-ZA" sz="1200" dirty="0" err="1" smtClean="0"/>
              <a:t>VB.Net</a:t>
            </a:r>
            <a:r>
              <a:rPr lang="en-ZA" sz="1200" dirty="0" smtClean="0"/>
              <a:t> </a:t>
            </a:r>
            <a:r>
              <a:rPr lang="en-ZA" sz="1200" dirty="0"/>
              <a:t>since 2000</a:t>
            </a:r>
          </a:p>
          <a:p>
            <a:r>
              <a:rPr lang="en-ZA" sz="1200" dirty="0" smtClean="0"/>
              <a:t>Then only DBA work </a:t>
            </a:r>
            <a:r>
              <a:rPr lang="en-ZA" sz="1200" dirty="0"/>
              <a:t>for </a:t>
            </a:r>
            <a:r>
              <a:rPr lang="en-ZA" sz="1200" dirty="0" smtClean="0"/>
              <a:t>the last 4 </a:t>
            </a:r>
            <a:r>
              <a:rPr lang="en-ZA" sz="1200" dirty="0"/>
              <a:t>years </a:t>
            </a:r>
            <a:r>
              <a:rPr lang="en-ZA" sz="1200" dirty="0" smtClean="0"/>
              <a:t> at  these companies:</a:t>
            </a:r>
          </a:p>
          <a:p>
            <a:pPr lvl="1"/>
            <a:r>
              <a:rPr lang="en-ZA" sz="1000" dirty="0" smtClean="0"/>
              <a:t>Ernst </a:t>
            </a:r>
            <a:r>
              <a:rPr lang="en-ZA" sz="1000" dirty="0"/>
              <a:t>&amp; </a:t>
            </a:r>
            <a:r>
              <a:rPr lang="en-ZA" sz="1000" dirty="0" smtClean="0"/>
              <a:t>Young (3 years)</a:t>
            </a:r>
          </a:p>
          <a:p>
            <a:pPr lvl="1"/>
            <a:r>
              <a:rPr lang="en-ZA" sz="1000" dirty="0" smtClean="0"/>
              <a:t>SA </a:t>
            </a:r>
            <a:r>
              <a:rPr lang="en-ZA" sz="1000" dirty="0"/>
              <a:t>Home </a:t>
            </a:r>
            <a:r>
              <a:rPr lang="en-ZA" sz="1000" dirty="0" smtClean="0"/>
              <a:t>Loans (6 months) </a:t>
            </a:r>
          </a:p>
          <a:p>
            <a:pPr lvl="1"/>
            <a:r>
              <a:rPr lang="en-ZA" sz="1000" dirty="0" smtClean="0"/>
              <a:t>JSE (from Sep 2008)</a:t>
            </a:r>
          </a:p>
          <a:p>
            <a:r>
              <a:rPr lang="en-ZA" sz="1200" dirty="0" smtClean="0"/>
              <a:t>Also handled Project Management for  small projects with 3 developers</a:t>
            </a:r>
          </a:p>
          <a:p>
            <a:r>
              <a:rPr lang="en-US" sz="1200" dirty="0" smtClean="0"/>
              <a:t>I hold the following Certifications: N. Dip IT, MCP, MCDBA 2000, MCTS 2005, MCITP 2005 Database </a:t>
            </a:r>
            <a:r>
              <a:rPr lang="en-US" sz="1200" dirty="0" smtClean="0"/>
              <a:t>Administrator</a:t>
            </a:r>
          </a:p>
          <a:p>
            <a:r>
              <a:rPr lang="en-US" sz="1200" dirty="0" smtClean="0"/>
              <a:t>Web sites I like: </a:t>
            </a:r>
            <a:r>
              <a:rPr lang="en-US" sz="1200" dirty="0" smtClean="0">
                <a:hlinkClick r:id="rId2"/>
              </a:rPr>
              <a:t>www.mssqltips.com</a:t>
            </a:r>
            <a:r>
              <a:rPr lang="en-US" sz="1200" dirty="0" smtClean="0"/>
              <a:t>, </a:t>
            </a:r>
            <a:r>
              <a:rPr lang="en-US" sz="1200" dirty="0" smtClean="0">
                <a:hlinkClick r:id="rId3"/>
              </a:rPr>
              <a:t>http://www.sqlmag.com</a:t>
            </a:r>
            <a:r>
              <a:rPr lang="en-US" sz="1200" dirty="0" smtClean="0">
                <a:hlinkClick r:id="rId3"/>
              </a:rPr>
              <a:t>/</a:t>
            </a:r>
            <a:r>
              <a:rPr lang="en-US" sz="1200" dirty="0" smtClean="0"/>
              <a:t>, </a:t>
            </a:r>
            <a:r>
              <a:rPr lang="en-US" sz="1200" dirty="0" smtClean="0">
                <a:hlinkClick r:id="rId4"/>
              </a:rPr>
              <a:t>http</a:t>
            </a:r>
            <a:r>
              <a:rPr lang="en-US" sz="1200" dirty="0" smtClean="0">
                <a:hlinkClick r:id="rId4"/>
              </a:rPr>
              <a:t>://www.sqlpass.com</a:t>
            </a:r>
            <a:r>
              <a:rPr lang="en-US" sz="1200" dirty="0" smtClean="0">
                <a:hlinkClick r:id="rId4"/>
              </a:rPr>
              <a:t>/</a:t>
            </a:r>
            <a:r>
              <a:rPr lang="en-US" sz="1200" dirty="0" smtClean="0"/>
              <a:t>, </a:t>
            </a:r>
            <a:r>
              <a:rPr lang="en-US" sz="1200" dirty="0" smtClean="0">
                <a:hlinkClick r:id="rId5"/>
              </a:rPr>
              <a:t>http://www.sswug.org</a:t>
            </a:r>
            <a:r>
              <a:rPr lang="en-US" sz="1200" dirty="0" smtClean="0">
                <a:hlinkClick r:id="rId5"/>
              </a:rPr>
              <a:t>/</a:t>
            </a:r>
            <a:r>
              <a:rPr lang="en-US" sz="1200" dirty="0" smtClean="0"/>
              <a:t>, </a:t>
            </a:r>
            <a:r>
              <a:rPr lang="en-US" sz="1200" dirty="0" smtClean="0">
                <a:hlinkClick r:id="rId6"/>
              </a:rPr>
              <a:t>http://</a:t>
            </a:r>
            <a:r>
              <a:rPr lang="en-US" sz="1200" dirty="0" smtClean="0">
                <a:hlinkClick r:id="rId6"/>
              </a:rPr>
              <a:t>www.databasejournal.com/</a:t>
            </a:r>
            <a:r>
              <a:rPr lang="en-US" sz="1200" dirty="0" smtClean="0"/>
              <a:t>, </a:t>
            </a:r>
            <a:r>
              <a:rPr lang="en-US" sz="1200" dirty="0" smtClean="0">
                <a:hlinkClick r:id="rId7"/>
              </a:rPr>
              <a:t>http</a:t>
            </a:r>
            <a:r>
              <a:rPr lang="en-US" sz="1200" dirty="0" smtClean="0">
                <a:hlinkClick r:id="rId7"/>
              </a:rPr>
              <a:t>://www.sqlservercentral.com</a:t>
            </a:r>
            <a:r>
              <a:rPr lang="en-US" sz="1200" dirty="0" smtClean="0">
                <a:hlinkClick r:id="rId7"/>
              </a:rPr>
              <a:t>/</a:t>
            </a:r>
            <a:r>
              <a:rPr lang="en-US" sz="1200" dirty="0" smtClean="0"/>
              <a:t>, </a:t>
            </a:r>
            <a:r>
              <a:rPr lang="en-US" sz="1200" dirty="0" smtClean="0">
                <a:hlinkClick r:id="rId8"/>
              </a:rPr>
              <a:t>http://</a:t>
            </a:r>
            <a:r>
              <a:rPr lang="en-US" sz="1200" dirty="0" smtClean="0">
                <a:hlinkClick r:id="rId8"/>
              </a:rPr>
              <a:t>www.dbforums.com/</a:t>
            </a:r>
            <a:r>
              <a:rPr lang="en-US" sz="1200" dirty="0" smtClean="0"/>
              <a:t>, </a:t>
            </a:r>
            <a:r>
              <a:rPr lang="en-US" sz="1200" dirty="0" smtClean="0">
                <a:hlinkClick r:id="rId9"/>
              </a:rPr>
              <a:t>http://www.simple-talk.com</a:t>
            </a:r>
            <a:r>
              <a:rPr lang="en-US" sz="1200" dirty="0" smtClean="0">
                <a:hlinkClick r:id="rId9"/>
              </a:rPr>
              <a:t>/</a:t>
            </a:r>
            <a:r>
              <a:rPr lang="en-US" sz="1200" dirty="0" smtClean="0"/>
              <a:t>, </a:t>
            </a:r>
            <a:r>
              <a:rPr lang="en-US" sz="1200" dirty="0" smtClean="0">
                <a:hlinkClick r:id="rId10"/>
              </a:rPr>
              <a:t>http</a:t>
            </a:r>
            <a:r>
              <a:rPr lang="en-US" sz="1200" dirty="0" smtClean="0">
                <a:hlinkClick r:id="rId10"/>
              </a:rPr>
              <a:t>://www.sql-server-performance.com</a:t>
            </a:r>
            <a:r>
              <a:rPr lang="en-US" sz="1200" dirty="0" smtClean="0">
                <a:hlinkClick r:id="rId10"/>
              </a:rPr>
              <a:t>/</a:t>
            </a:r>
            <a:r>
              <a:rPr lang="en-US" sz="1200" dirty="0" smtClean="0"/>
              <a:t>, </a:t>
            </a:r>
            <a:r>
              <a:rPr lang="en-US" sz="1200" dirty="0" smtClean="0">
                <a:hlinkClick r:id="rId11"/>
              </a:rPr>
              <a:t>http://searchsqlserver.techtarget.com</a:t>
            </a:r>
            <a:r>
              <a:rPr lang="en-US" sz="1200" dirty="0" smtClean="0">
                <a:hlinkClick r:id="rId11"/>
              </a:rPr>
              <a:t>/</a:t>
            </a:r>
            <a:r>
              <a:rPr lang="en-US" sz="1200" dirty="0" smtClean="0"/>
              <a:t>, </a:t>
            </a:r>
            <a:r>
              <a:rPr lang="en-US" sz="1200" dirty="0" smtClean="0">
                <a:hlinkClick r:id="rId12"/>
              </a:rPr>
              <a:t>http://www.sqlteam.com</a:t>
            </a:r>
            <a:r>
              <a:rPr lang="en-US" sz="1200" dirty="0" smtClean="0">
                <a:hlinkClick r:id="rId12"/>
              </a:rPr>
              <a:t>/</a:t>
            </a:r>
            <a:r>
              <a:rPr lang="en-US" sz="1200" dirty="0" smtClean="0"/>
              <a:t>, </a:t>
            </a:r>
            <a:r>
              <a:rPr lang="en-US" sz="1200" dirty="0" smtClean="0">
                <a:hlinkClick r:id="rId13"/>
              </a:rPr>
              <a:t>http://www.sqlskills.com</a:t>
            </a:r>
            <a:r>
              <a:rPr lang="en-US" sz="1200" dirty="0" smtClean="0">
                <a:hlinkClick r:id="rId13"/>
              </a:rPr>
              <a:t>/</a:t>
            </a:r>
            <a:r>
              <a:rPr lang="en-US" sz="1200" dirty="0" smtClean="0"/>
              <a:t>,  </a:t>
            </a:r>
            <a:r>
              <a:rPr lang="en-US" sz="1200" dirty="0" smtClean="0">
                <a:hlinkClick r:id="rId14"/>
              </a:rPr>
              <a:t>http://www.sqljunkies.com</a:t>
            </a:r>
            <a:r>
              <a:rPr lang="en-US" sz="1200" dirty="0" smtClean="0">
                <a:hlinkClick r:id="rId14"/>
              </a:rPr>
              <a:t>/</a:t>
            </a:r>
            <a:r>
              <a:rPr lang="en-US" sz="1200" dirty="0" smtClean="0"/>
              <a:t>, </a:t>
            </a:r>
            <a:r>
              <a:rPr lang="en-US" sz="1200" dirty="0" smtClean="0">
                <a:hlinkClick r:id="rId15"/>
              </a:rPr>
              <a:t>http://www.sqlcommunity.com</a:t>
            </a:r>
            <a:r>
              <a:rPr lang="en-US" sz="1200" dirty="0" smtClean="0">
                <a:hlinkClick r:id="rId15"/>
              </a:rPr>
              <a:t>/</a:t>
            </a:r>
            <a:endParaRPr lang="en-US" sz="1200" dirty="0" smtClean="0"/>
          </a:p>
          <a:p>
            <a:pPr>
              <a:buNone/>
            </a:pPr>
            <a:endParaRPr lang="en-ZA"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142984"/>
            <a:ext cx="8229600" cy="725470"/>
          </a:xfrm>
        </p:spPr>
        <p:txBody>
          <a:bodyPr>
            <a:normAutofit fontScale="90000"/>
          </a:bodyPr>
          <a:lstStyle/>
          <a:p>
            <a:pPr algn="ctr"/>
            <a:r>
              <a:rPr lang="en-US" dirty="0" smtClean="0"/>
              <a:t>High Level Overview of traditional DML triggers</a:t>
            </a:r>
            <a:endParaRPr lang="en-ZA" dirty="0"/>
          </a:p>
        </p:txBody>
      </p:sp>
      <p:sp>
        <p:nvSpPr>
          <p:cNvPr id="3" name="Content Placeholder 2"/>
          <p:cNvSpPr>
            <a:spLocks noGrp="1"/>
          </p:cNvSpPr>
          <p:nvPr>
            <p:ph idx="1"/>
          </p:nvPr>
        </p:nvSpPr>
        <p:spPr>
          <a:xfrm>
            <a:off x="500034" y="2000240"/>
            <a:ext cx="8229600" cy="3214710"/>
          </a:xfrm>
        </p:spPr>
        <p:txBody>
          <a:bodyPr>
            <a:normAutofit/>
          </a:bodyPr>
          <a:lstStyle/>
          <a:p>
            <a:pPr algn="ctr">
              <a:buNone/>
            </a:pPr>
            <a:r>
              <a:rPr lang="en-US" dirty="0" smtClean="0"/>
              <a:t>Trigger in general are the Action Response to Events</a:t>
            </a:r>
          </a:p>
          <a:p>
            <a:pPr lvl="1"/>
            <a:r>
              <a:rPr lang="en-US" dirty="0" smtClean="0"/>
              <a:t>Executes pre-compiled code in response to an Event that occurred on an Objects such as Tables and Views</a:t>
            </a:r>
          </a:p>
          <a:p>
            <a:pPr lvl="1"/>
            <a:r>
              <a:rPr lang="en-US" dirty="0" smtClean="0"/>
              <a:t>Reactive, as opposed to Constraints which are Proactive</a:t>
            </a:r>
          </a:p>
          <a:p>
            <a:pPr lvl="1"/>
            <a:r>
              <a:rPr lang="en-US" dirty="0" smtClean="0"/>
              <a:t>You stipulate when/for what it must fire</a:t>
            </a:r>
          </a:p>
          <a:p>
            <a:pPr lvl="1"/>
            <a:r>
              <a:rPr lang="en-US" dirty="0" smtClean="0"/>
              <a:t>3 Types of Triggers: DML, DDL &amp; CLR </a:t>
            </a:r>
          </a:p>
          <a:p>
            <a:pPr>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85728"/>
            <a:ext cx="8229600" cy="785818"/>
          </a:xfrm>
        </p:spPr>
        <p:txBody>
          <a:bodyPr>
            <a:normAutofit fontScale="90000"/>
          </a:bodyPr>
          <a:lstStyle/>
          <a:p>
            <a:pPr algn="ctr"/>
            <a:r>
              <a:rPr lang="en-US" dirty="0" smtClean="0"/>
              <a:t>3 Types of Triggers</a:t>
            </a:r>
            <a:endParaRPr lang="en-ZA" dirty="0"/>
          </a:p>
        </p:txBody>
      </p:sp>
      <p:sp>
        <p:nvSpPr>
          <p:cNvPr id="3" name="Content Placeholder 2"/>
          <p:cNvSpPr>
            <a:spLocks noGrp="1"/>
          </p:cNvSpPr>
          <p:nvPr>
            <p:ph idx="1"/>
          </p:nvPr>
        </p:nvSpPr>
        <p:spPr>
          <a:xfrm>
            <a:off x="500034" y="1428736"/>
            <a:ext cx="8229600" cy="4389120"/>
          </a:xfrm>
        </p:spPr>
        <p:txBody>
          <a:bodyPr>
            <a:normAutofit fontScale="55000" lnSpcReduction="20000"/>
          </a:bodyPr>
          <a:lstStyle/>
          <a:p>
            <a:pPr>
              <a:buNone/>
            </a:pPr>
            <a:r>
              <a:rPr lang="en-US" dirty="0" smtClean="0"/>
              <a:t>DML Triggers</a:t>
            </a:r>
          </a:p>
          <a:p>
            <a:pPr lvl="1"/>
            <a:r>
              <a:rPr lang="en-ZA" dirty="0" smtClean="0"/>
              <a:t>Execute </a:t>
            </a:r>
            <a:r>
              <a:rPr lang="en-US" dirty="0" smtClean="0"/>
              <a:t>pre-compiled code </a:t>
            </a:r>
            <a:r>
              <a:rPr lang="en-ZA" dirty="0" smtClean="0"/>
              <a:t>in response to an event </a:t>
            </a:r>
            <a:r>
              <a:rPr lang="en-US" dirty="0" smtClean="0"/>
              <a:t>that occurs on Tables or Views</a:t>
            </a:r>
            <a:r>
              <a:rPr lang="en-ZA" dirty="0" smtClean="0"/>
              <a:t> </a:t>
            </a:r>
          </a:p>
          <a:p>
            <a:pPr lvl="1"/>
            <a:r>
              <a:rPr lang="en-US" dirty="0" smtClean="0"/>
              <a:t>Fire upon Data Manipulation </a:t>
            </a:r>
            <a:r>
              <a:rPr lang="en-US" b="1" dirty="0" smtClean="0"/>
              <a:t>Events</a:t>
            </a:r>
            <a:r>
              <a:rPr lang="en-US" dirty="0" smtClean="0"/>
              <a:t> like </a:t>
            </a:r>
            <a:r>
              <a:rPr lang="en-US" b="1" dirty="0" smtClean="0"/>
              <a:t>INS, UPD, DEL</a:t>
            </a:r>
          </a:p>
          <a:p>
            <a:pPr lvl="1"/>
            <a:r>
              <a:rPr lang="en-US" dirty="0" smtClean="0"/>
              <a:t>NOTE - Does </a:t>
            </a:r>
            <a:r>
              <a:rPr lang="en-US" b="1" dirty="0" smtClean="0"/>
              <a:t>NOT</a:t>
            </a:r>
            <a:r>
              <a:rPr lang="en-US" dirty="0" smtClean="0"/>
              <a:t> fire </a:t>
            </a:r>
            <a:r>
              <a:rPr lang="en-US" b="1" dirty="0" smtClean="0"/>
              <a:t>upon</a:t>
            </a:r>
            <a:r>
              <a:rPr lang="en-US" dirty="0" smtClean="0"/>
              <a:t> Events like </a:t>
            </a:r>
            <a:r>
              <a:rPr lang="en-US" b="1" dirty="0" smtClean="0"/>
              <a:t>SELECT</a:t>
            </a:r>
            <a:r>
              <a:rPr lang="en-US" dirty="0" smtClean="0"/>
              <a:t> and </a:t>
            </a:r>
            <a:r>
              <a:rPr lang="en-US" b="1" dirty="0" smtClean="0"/>
              <a:t>EXECUTE</a:t>
            </a:r>
          </a:p>
          <a:p>
            <a:pPr lvl="1"/>
            <a:r>
              <a:rPr lang="en-US" dirty="0" smtClean="0"/>
              <a:t>In Transaction</a:t>
            </a:r>
          </a:p>
          <a:p>
            <a:pPr lvl="1"/>
            <a:r>
              <a:rPr lang="en-US" dirty="0" smtClean="0"/>
              <a:t>Fires BEFORE (INSTEAD OF) or AFTER</a:t>
            </a:r>
          </a:p>
          <a:p>
            <a:pPr lvl="1">
              <a:buNone/>
            </a:pPr>
            <a:endParaRPr lang="en-US" dirty="0" smtClean="0"/>
          </a:p>
          <a:p>
            <a:pPr>
              <a:buNone/>
            </a:pPr>
            <a:r>
              <a:rPr lang="en-US" dirty="0" smtClean="0"/>
              <a:t>DDL Triggers</a:t>
            </a:r>
          </a:p>
          <a:p>
            <a:pPr lvl="1"/>
            <a:r>
              <a:rPr lang="en-ZA" sz="2700" dirty="0" smtClean="0"/>
              <a:t>In Transaction</a:t>
            </a:r>
          </a:p>
          <a:p>
            <a:pPr lvl="1"/>
            <a:r>
              <a:rPr lang="en-ZA" sz="2700" dirty="0" smtClean="0"/>
              <a:t>Execute pre-compiled code in response to “OTHER EVENTS” </a:t>
            </a:r>
            <a:r>
              <a:rPr lang="en-US" sz="2700" dirty="0" smtClean="0"/>
              <a:t>that occurs on either</a:t>
            </a:r>
          </a:p>
          <a:p>
            <a:pPr lvl="2"/>
            <a:r>
              <a:rPr lang="en-US" sz="2700" dirty="0" smtClean="0">
                <a:solidFill>
                  <a:srgbClr val="0070C0"/>
                </a:solidFill>
              </a:rPr>
              <a:t>Server Scope Level</a:t>
            </a:r>
            <a:r>
              <a:rPr lang="en-US" sz="2700" dirty="0" smtClean="0"/>
              <a:t>  or</a:t>
            </a:r>
          </a:p>
          <a:p>
            <a:pPr lvl="2"/>
            <a:r>
              <a:rPr lang="en-US" sz="2700" dirty="0" smtClean="0">
                <a:solidFill>
                  <a:srgbClr val="0070C0"/>
                </a:solidFill>
              </a:rPr>
              <a:t>Database Scope Level</a:t>
            </a:r>
          </a:p>
          <a:p>
            <a:pPr lvl="1"/>
            <a:r>
              <a:rPr lang="en-ZA" sz="2700" dirty="0" smtClean="0"/>
              <a:t>“OTHER EVENTS” (non DML events)</a:t>
            </a:r>
          </a:p>
          <a:p>
            <a:pPr lvl="2"/>
            <a:r>
              <a:rPr lang="en-ZA" dirty="0" smtClean="0"/>
              <a:t>NOT in response to INS, UPD, DEL events</a:t>
            </a:r>
          </a:p>
          <a:p>
            <a:pPr lvl="2"/>
            <a:r>
              <a:rPr lang="en-ZA" dirty="0" smtClean="0"/>
              <a:t>I</a:t>
            </a:r>
            <a:r>
              <a:rPr lang="en-ZA" sz="2500" dirty="0" smtClean="0"/>
              <a:t>n response to data definition language (DDL) events</a:t>
            </a:r>
          </a:p>
          <a:p>
            <a:pPr lvl="2"/>
            <a:r>
              <a:rPr lang="en-ZA" sz="2500" dirty="0" smtClean="0">
                <a:solidFill>
                  <a:srgbClr val="0070C0"/>
                </a:solidFill>
              </a:rPr>
              <a:t>CREATE, ALTER, DROP, GRANT, DENY, REVOKE, and UPDATE STATISTICS statements</a:t>
            </a:r>
          </a:p>
          <a:p>
            <a:pPr lvl="1"/>
            <a:r>
              <a:rPr lang="en-US" sz="2700" dirty="0" smtClean="0"/>
              <a:t>Always in </a:t>
            </a:r>
            <a:r>
              <a:rPr lang="en-US" sz="2700" b="1" dirty="0" smtClean="0"/>
              <a:t>FOR / AFTER </a:t>
            </a:r>
            <a:r>
              <a:rPr lang="en-US" sz="2700" dirty="0" smtClean="0"/>
              <a:t>mode</a:t>
            </a:r>
          </a:p>
          <a:p>
            <a:pPr lvl="1">
              <a:buNone/>
            </a:pPr>
            <a:endParaRPr lang="en-ZA" sz="2700" dirty="0" smtClean="0"/>
          </a:p>
          <a:p>
            <a:pPr>
              <a:buNone/>
            </a:pPr>
            <a:r>
              <a:rPr lang="en-US" dirty="0" smtClean="0"/>
              <a:t>CLR Triggers</a:t>
            </a:r>
          </a:p>
          <a:p>
            <a:pPr lvl="1"/>
            <a:r>
              <a:rPr lang="en-US" dirty="0" err="1" smtClean="0"/>
              <a:t>.Net</a:t>
            </a:r>
            <a:r>
              <a:rPr lang="en-US" dirty="0" smtClean="0"/>
              <a:t> Assemblies</a:t>
            </a:r>
            <a:endParaRPr lang="en-ZA" dirty="0" smtClean="0"/>
          </a:p>
          <a:p>
            <a:pPr>
              <a:buNone/>
            </a:pPr>
            <a:endParaRPr lang="en-Z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39718"/>
          </a:xfrm>
        </p:spPr>
        <p:txBody>
          <a:bodyPr>
            <a:normAutofit fontScale="90000"/>
          </a:bodyPr>
          <a:lstStyle/>
          <a:p>
            <a:pPr algn="ctr"/>
            <a:r>
              <a:rPr lang="en-US" dirty="0" smtClean="0"/>
              <a:t>What are DDL Triggers?</a:t>
            </a:r>
            <a:endParaRPr lang="en-ZA" dirty="0"/>
          </a:p>
        </p:txBody>
      </p:sp>
      <p:sp>
        <p:nvSpPr>
          <p:cNvPr id="3" name="Content Placeholder 2"/>
          <p:cNvSpPr>
            <a:spLocks noGrp="1"/>
          </p:cNvSpPr>
          <p:nvPr>
            <p:ph idx="1"/>
          </p:nvPr>
        </p:nvSpPr>
        <p:spPr>
          <a:xfrm>
            <a:off x="428596" y="500042"/>
            <a:ext cx="8229600" cy="5643602"/>
          </a:xfrm>
        </p:spPr>
        <p:txBody>
          <a:bodyPr>
            <a:normAutofit lnSpcReduction="10000"/>
          </a:bodyPr>
          <a:lstStyle/>
          <a:p>
            <a:pPr>
              <a:buNone/>
            </a:pPr>
            <a:endParaRPr lang="en-US" sz="1600" dirty="0" smtClean="0"/>
          </a:p>
          <a:p>
            <a:pPr lvl="1">
              <a:buNone/>
            </a:pPr>
            <a:endParaRPr lang="en-US" sz="1200" dirty="0" smtClean="0"/>
          </a:p>
          <a:p>
            <a:pPr algn="ctr">
              <a:buNone/>
            </a:pPr>
            <a:r>
              <a:rPr lang="en-US" sz="1600" dirty="0" smtClean="0"/>
              <a:t>DDL Triggers can fire upon events at 2 different Scope Levels</a:t>
            </a:r>
          </a:p>
          <a:p>
            <a:pPr algn="ctr">
              <a:buNone/>
            </a:pPr>
            <a:endParaRPr lang="en-US" sz="1600" dirty="0" smtClean="0"/>
          </a:p>
          <a:p>
            <a:pPr lvl="1">
              <a:buNone/>
            </a:pPr>
            <a:r>
              <a:rPr lang="en-US" sz="1400" b="1" dirty="0" smtClean="0"/>
              <a:t>1. Server Scope</a:t>
            </a:r>
          </a:p>
          <a:p>
            <a:pPr lvl="2"/>
            <a:r>
              <a:rPr lang="en-US" sz="1600" dirty="0" smtClean="0"/>
              <a:t>Typically used to audit who </a:t>
            </a:r>
            <a:r>
              <a:rPr lang="en-US" sz="1600" dirty="0" smtClean="0">
                <a:solidFill>
                  <a:srgbClr val="00B050"/>
                </a:solidFill>
              </a:rPr>
              <a:t>CREATEs/DROPs</a:t>
            </a:r>
            <a:r>
              <a:rPr lang="en-US" sz="1600" dirty="0" smtClean="0"/>
              <a:t> </a:t>
            </a:r>
            <a:r>
              <a:rPr lang="en-US" sz="1600" dirty="0" smtClean="0">
                <a:solidFill>
                  <a:srgbClr val="0070C0"/>
                </a:solidFill>
              </a:rPr>
              <a:t>Databases/</a:t>
            </a:r>
            <a:r>
              <a:rPr lang="en-US" sz="1600" u="sng" dirty="0" smtClean="0">
                <a:solidFill>
                  <a:srgbClr val="0070C0"/>
                </a:solidFill>
              </a:rPr>
              <a:t>Logins</a:t>
            </a:r>
          </a:p>
          <a:p>
            <a:pPr lvl="2"/>
            <a:r>
              <a:rPr lang="en-US" sz="1600" dirty="0" smtClean="0"/>
              <a:t>Used for Login Triggers (</a:t>
            </a:r>
            <a:r>
              <a:rPr lang="en-US" sz="1600" dirty="0" smtClean="0">
                <a:solidFill>
                  <a:srgbClr val="FF0000"/>
                </a:solidFill>
              </a:rPr>
              <a:t>DANGEROUS – Use with great care</a:t>
            </a:r>
            <a:r>
              <a:rPr lang="en-US" sz="1600" dirty="0" smtClean="0"/>
              <a:t>!!!) – prevents logging in under certain conditions</a:t>
            </a:r>
          </a:p>
          <a:p>
            <a:pPr lvl="3"/>
            <a:r>
              <a:rPr lang="en-US" sz="1200" dirty="0" smtClean="0"/>
              <a:t>User is connecting using a certain Application e.g. MS Office</a:t>
            </a:r>
          </a:p>
          <a:p>
            <a:pPr lvl="3"/>
            <a:r>
              <a:rPr lang="en-US" sz="1200" dirty="0" smtClean="0"/>
              <a:t>Disallow &gt; 5 </a:t>
            </a:r>
            <a:r>
              <a:rPr lang="en-US" sz="1200" dirty="0"/>
              <a:t>connections from the same </a:t>
            </a:r>
            <a:r>
              <a:rPr lang="en-US" sz="1200" dirty="0" smtClean="0"/>
              <a:t>login</a:t>
            </a:r>
          </a:p>
          <a:p>
            <a:pPr lvl="3"/>
            <a:r>
              <a:rPr lang="en-US" sz="1200" dirty="0" smtClean="0"/>
              <a:t>See References at the end </a:t>
            </a:r>
          </a:p>
          <a:p>
            <a:pPr lvl="3">
              <a:buNone/>
            </a:pPr>
            <a:endParaRPr lang="en-US" sz="1200" dirty="0" smtClean="0"/>
          </a:p>
          <a:p>
            <a:pPr lvl="1">
              <a:buNone/>
            </a:pPr>
            <a:r>
              <a:rPr lang="en-US" sz="1400" b="1" dirty="0" smtClean="0"/>
              <a:t>2. Database Scope</a:t>
            </a:r>
          </a:p>
          <a:p>
            <a:pPr lvl="2"/>
            <a:r>
              <a:rPr lang="en-US" sz="1600" dirty="0" smtClean="0"/>
              <a:t>Deals </a:t>
            </a:r>
            <a:r>
              <a:rPr lang="en-US" sz="1600" dirty="0"/>
              <a:t>mainly with the </a:t>
            </a:r>
            <a:r>
              <a:rPr lang="en-US" sz="1600" dirty="0" smtClean="0">
                <a:solidFill>
                  <a:srgbClr val="00B050"/>
                </a:solidFill>
              </a:rPr>
              <a:t>CREATE/ALTER/DROP</a:t>
            </a:r>
            <a:r>
              <a:rPr lang="en-US" sz="1600" dirty="0" smtClean="0"/>
              <a:t> </a:t>
            </a:r>
            <a:r>
              <a:rPr lang="en-US" sz="1600" dirty="0"/>
              <a:t>of </a:t>
            </a:r>
            <a:r>
              <a:rPr lang="en-US" sz="1600" dirty="0">
                <a:solidFill>
                  <a:srgbClr val="0070C0"/>
                </a:solidFill>
              </a:rPr>
              <a:t>Objects like Tables, Views, Functions, Indexes, Stored </a:t>
            </a:r>
            <a:r>
              <a:rPr lang="en-US" sz="1600" dirty="0" smtClean="0">
                <a:solidFill>
                  <a:srgbClr val="0070C0"/>
                </a:solidFill>
              </a:rPr>
              <a:t>Procedures, DML Triggers and </a:t>
            </a:r>
            <a:r>
              <a:rPr lang="en-US" sz="1600" u="sng" dirty="0" smtClean="0">
                <a:solidFill>
                  <a:srgbClr val="0070C0"/>
                </a:solidFill>
              </a:rPr>
              <a:t>Users</a:t>
            </a:r>
            <a:endParaRPr lang="en-US" sz="1600" u="sng" dirty="0">
              <a:solidFill>
                <a:srgbClr val="0070C0"/>
              </a:solidFill>
            </a:endParaRPr>
          </a:p>
          <a:p>
            <a:pPr lvl="2"/>
            <a:r>
              <a:rPr lang="en-US" sz="1600" dirty="0"/>
              <a:t>Hence it can be used to track changes to the </a:t>
            </a:r>
            <a:r>
              <a:rPr lang="en-US" sz="1600" dirty="0" smtClean="0"/>
              <a:t>SCHEMA/Objects </a:t>
            </a:r>
            <a:r>
              <a:rPr lang="en-US" sz="1600" dirty="0"/>
              <a:t>– put simply Schema </a:t>
            </a:r>
            <a:r>
              <a:rPr lang="en-US" sz="1600" dirty="0" smtClean="0"/>
              <a:t>Auditing </a:t>
            </a:r>
          </a:p>
          <a:p>
            <a:pPr lvl="2"/>
            <a:r>
              <a:rPr lang="en-US" sz="1600" dirty="0" smtClean="0"/>
              <a:t>Can be used to prevent (ROLLBACK) changes to SCHEMA/Objects</a:t>
            </a:r>
          </a:p>
          <a:p>
            <a:pPr lvl="3"/>
            <a:r>
              <a:rPr lang="en-US" sz="1600" dirty="0"/>
              <a:t>During a Freeze period rollback all schema changes</a:t>
            </a:r>
          </a:p>
          <a:p>
            <a:pPr lvl="3"/>
            <a:r>
              <a:rPr lang="en-US" sz="1600" dirty="0"/>
              <a:t>Enforcing Naming Conventions, rolling back changes that does not comply</a:t>
            </a:r>
          </a:p>
          <a:p>
            <a:pPr lvl="1"/>
            <a:r>
              <a:rPr lang="en-US" sz="1400" dirty="0"/>
              <a:t>For a complete list look for “</a:t>
            </a:r>
            <a:r>
              <a:rPr lang="en-ZA" sz="1400" dirty="0"/>
              <a:t>DDL Events for Use with DDL Triggers” in BOL/MSDN or </a:t>
            </a:r>
            <a:r>
              <a:rPr lang="en-ZA" sz="1400" dirty="0" smtClean="0"/>
              <a:t>ref </a:t>
            </a:r>
            <a:r>
              <a:rPr lang="en-ZA" sz="1400" dirty="0" err="1" smtClean="0"/>
              <a:t>url</a:t>
            </a:r>
            <a:r>
              <a:rPr lang="en-ZA" sz="1600" dirty="0" smtClean="0"/>
              <a:t>: </a:t>
            </a:r>
            <a:r>
              <a:rPr lang="en-ZA" sz="1600" dirty="0" smtClean="0">
                <a:solidFill>
                  <a:srgbClr val="0070C0"/>
                </a:solidFill>
                <a:hlinkClick r:id="rId3"/>
              </a:rPr>
              <a:t>http://msdn.microsoft.com/en-us/library/ms189871(SQL.90,printer).aspx</a:t>
            </a:r>
            <a:endParaRPr lang="en-ZA" sz="1600" dirty="0" smtClean="0">
              <a:solidFill>
                <a:srgbClr val="0070C0"/>
              </a:solidFill>
            </a:endParaRPr>
          </a:p>
          <a:p>
            <a:pPr lvl="1">
              <a:buNone/>
            </a:pPr>
            <a:endParaRPr lang="en-US" sz="1600" dirty="0" smtClean="0"/>
          </a:p>
          <a:p>
            <a:pPr lvl="1">
              <a:buNone/>
            </a:pPr>
            <a:endParaRPr lang="en-US" sz="1200" dirty="0" smtClean="0"/>
          </a:p>
          <a:p>
            <a:pPr>
              <a:buNone/>
            </a:pPr>
            <a:endParaRPr lang="en-US" sz="1600" dirty="0" smtClean="0"/>
          </a:p>
          <a:p>
            <a:pPr>
              <a:buNone/>
            </a:pPr>
            <a:endParaRPr lang="en-US" sz="1600" dirty="0" smtClean="0"/>
          </a:p>
          <a:p>
            <a:pPr>
              <a:buNone/>
            </a:pPr>
            <a:endParaRPr lang="en-ZA"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400" dirty="0" smtClean="0">
                <a:solidFill>
                  <a:srgbClr val="0070C0"/>
                </a:solidFill>
              </a:rPr>
              <a:t>Events</a:t>
            </a:r>
            <a:r>
              <a:rPr lang="en-US" sz="2400" dirty="0" smtClean="0"/>
              <a:t> that will fire </a:t>
            </a:r>
            <a:r>
              <a:rPr lang="en-US" sz="2400" dirty="0" smtClean="0">
                <a:solidFill>
                  <a:srgbClr val="0070C0"/>
                </a:solidFill>
              </a:rPr>
              <a:t>Server Scope</a:t>
            </a:r>
            <a:r>
              <a:rPr lang="en-US" sz="2400" dirty="0" smtClean="0"/>
              <a:t> Level DDL Triggers</a:t>
            </a:r>
            <a:endParaRPr lang="en-ZA" sz="2400" dirty="0"/>
          </a:p>
        </p:txBody>
      </p:sp>
      <p:pic>
        <p:nvPicPr>
          <p:cNvPr id="3074" name="Picture 2"/>
          <p:cNvPicPr>
            <a:picLocks noGrp="1" noChangeAspect="1" noChangeArrowheads="1"/>
          </p:cNvPicPr>
          <p:nvPr>
            <p:ph idx="1"/>
          </p:nvPr>
        </p:nvPicPr>
        <p:blipFill>
          <a:blip r:embed="rId2"/>
          <a:srcRect/>
          <a:stretch>
            <a:fillRect/>
          </a:stretch>
        </p:blipFill>
        <p:spPr bwMode="auto">
          <a:xfrm>
            <a:off x="428596" y="2500306"/>
            <a:ext cx="8229600" cy="1585435"/>
          </a:xfrm>
          <a:prstGeom prst="rect">
            <a:avLst/>
          </a:prstGeom>
          <a:noFill/>
          <a:ln w="9525">
            <a:noFill/>
            <a:miter lim="800000"/>
            <a:headEnd/>
            <a:tailEnd/>
          </a:ln>
          <a:effectLst/>
        </p:spPr>
      </p:pic>
      <p:sp>
        <p:nvSpPr>
          <p:cNvPr id="5" name="Rectangle 4"/>
          <p:cNvSpPr/>
          <p:nvPr/>
        </p:nvSpPr>
        <p:spPr>
          <a:xfrm>
            <a:off x="500034" y="4786322"/>
            <a:ext cx="8215370" cy="584775"/>
          </a:xfrm>
          <a:prstGeom prst="rect">
            <a:avLst/>
          </a:prstGeom>
        </p:spPr>
        <p:txBody>
          <a:bodyPr wrap="square">
            <a:spAutoFit/>
          </a:bodyPr>
          <a:lstStyle/>
          <a:p>
            <a:pPr lvl="1"/>
            <a:r>
              <a:rPr lang="en-US" sz="1400" dirty="0" smtClean="0"/>
              <a:t>For a complete list look for “</a:t>
            </a:r>
            <a:r>
              <a:rPr lang="en-ZA" sz="1400" dirty="0" smtClean="0"/>
              <a:t>DDL Events for Use with DDL Triggers” in BOL/MSDN or ref </a:t>
            </a:r>
            <a:r>
              <a:rPr lang="en-ZA" sz="1400" dirty="0" err="1" smtClean="0"/>
              <a:t>url</a:t>
            </a:r>
            <a:r>
              <a:rPr lang="en-ZA" sz="1600" dirty="0" smtClean="0"/>
              <a:t>: </a:t>
            </a:r>
            <a:r>
              <a:rPr lang="en-ZA" sz="1600" dirty="0" smtClean="0">
                <a:hlinkClick r:id="rId3"/>
              </a:rPr>
              <a:t>http://msdn.microsoft.com/en-us/library/ms189871(SQL.90,printer).aspx</a:t>
            </a:r>
            <a:endParaRPr lang="en-ZA" sz="16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57166"/>
            <a:ext cx="8229600" cy="439718"/>
          </a:xfrm>
        </p:spPr>
        <p:txBody>
          <a:bodyPr>
            <a:noAutofit/>
          </a:bodyPr>
          <a:lstStyle/>
          <a:p>
            <a:pPr algn="ctr"/>
            <a:r>
              <a:rPr lang="en-US" sz="2400" dirty="0" smtClean="0">
                <a:solidFill>
                  <a:srgbClr val="0070C0"/>
                </a:solidFill>
              </a:rPr>
              <a:t>Events</a:t>
            </a:r>
            <a:r>
              <a:rPr lang="en-US" sz="2400" dirty="0" smtClean="0"/>
              <a:t> that will fire </a:t>
            </a:r>
            <a:r>
              <a:rPr lang="en-US" sz="2400" dirty="0" smtClean="0">
                <a:solidFill>
                  <a:srgbClr val="0070C0"/>
                </a:solidFill>
              </a:rPr>
              <a:t>Database Scope </a:t>
            </a:r>
            <a:r>
              <a:rPr lang="en-US" sz="2400" dirty="0" smtClean="0"/>
              <a:t>Level DDL Triggers</a:t>
            </a:r>
            <a:endParaRPr lang="en-ZA" sz="2400" dirty="0"/>
          </a:p>
        </p:txBody>
      </p:sp>
      <p:pic>
        <p:nvPicPr>
          <p:cNvPr id="2050" name="Picture 2"/>
          <p:cNvPicPr>
            <a:picLocks noGrp="1" noChangeAspect="1" noChangeArrowheads="1"/>
          </p:cNvPicPr>
          <p:nvPr>
            <p:ph sz="quarter" idx="2"/>
          </p:nvPr>
        </p:nvPicPr>
        <p:blipFill>
          <a:blip r:embed="rId2"/>
          <a:srcRect/>
          <a:stretch>
            <a:fillRect/>
          </a:stretch>
        </p:blipFill>
        <p:spPr bwMode="auto">
          <a:xfrm>
            <a:off x="1371964" y="857250"/>
            <a:ext cx="6101327" cy="5000642"/>
          </a:xfrm>
          <a:prstGeom prst="rect">
            <a:avLst/>
          </a:prstGeom>
          <a:noFill/>
          <a:ln w="9525">
            <a:noFill/>
            <a:miter lim="800000"/>
            <a:headEnd/>
            <a:tailEnd/>
          </a:ln>
          <a:effectLst/>
        </p:spPr>
      </p:pic>
      <p:sp>
        <p:nvSpPr>
          <p:cNvPr id="8" name="Rectangle 7"/>
          <p:cNvSpPr/>
          <p:nvPr/>
        </p:nvSpPr>
        <p:spPr>
          <a:xfrm>
            <a:off x="500034" y="5857892"/>
            <a:ext cx="8072494" cy="584775"/>
          </a:xfrm>
          <a:prstGeom prst="rect">
            <a:avLst/>
          </a:prstGeom>
        </p:spPr>
        <p:txBody>
          <a:bodyPr wrap="square">
            <a:spAutoFit/>
          </a:bodyPr>
          <a:lstStyle/>
          <a:p>
            <a:pPr lvl="1"/>
            <a:r>
              <a:rPr lang="en-US" sz="1400" dirty="0" smtClean="0"/>
              <a:t>For a complete list look for “</a:t>
            </a:r>
            <a:r>
              <a:rPr lang="en-ZA" sz="1400" dirty="0" smtClean="0"/>
              <a:t>DDL Events for Use with DDL Triggers” in BOL/MSDN or ref </a:t>
            </a:r>
            <a:r>
              <a:rPr lang="en-ZA" sz="1400" dirty="0" err="1" smtClean="0"/>
              <a:t>url</a:t>
            </a:r>
            <a:r>
              <a:rPr lang="en-ZA" sz="1600" dirty="0" smtClean="0"/>
              <a:t>: </a:t>
            </a:r>
            <a:r>
              <a:rPr lang="en-ZA" sz="1600" dirty="0" smtClean="0">
                <a:hlinkClick r:id="rId3"/>
              </a:rPr>
              <a:t>http://msdn.microsoft.com/en-us/library/ms189871(SQL.90,printer).aspx</a:t>
            </a:r>
            <a:endParaRPr lang="en-ZA" sz="16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normAutofit fontScale="90000"/>
          </a:bodyPr>
          <a:lstStyle/>
          <a:p>
            <a:pPr algn="ctr"/>
            <a:r>
              <a:rPr lang="en-US" dirty="0" smtClean="0"/>
              <a:t>Where is it in SSMS2005?</a:t>
            </a:r>
            <a:endParaRPr lang="en-ZA" dirty="0"/>
          </a:p>
        </p:txBody>
      </p:sp>
      <p:sp>
        <p:nvSpPr>
          <p:cNvPr id="3" name="Text Placeholder 2"/>
          <p:cNvSpPr>
            <a:spLocks noGrp="1"/>
          </p:cNvSpPr>
          <p:nvPr>
            <p:ph type="body" idx="1"/>
          </p:nvPr>
        </p:nvSpPr>
        <p:spPr>
          <a:xfrm>
            <a:off x="428596" y="1142984"/>
            <a:ext cx="4040188" cy="639762"/>
          </a:xfrm>
        </p:spPr>
        <p:txBody>
          <a:bodyPr>
            <a:normAutofit fontScale="92500"/>
          </a:bodyPr>
          <a:lstStyle/>
          <a:p>
            <a:r>
              <a:rPr lang="en-US" dirty="0" smtClean="0">
                <a:solidFill>
                  <a:srgbClr val="00B050"/>
                </a:solidFill>
              </a:rPr>
              <a:t>Server Scope </a:t>
            </a:r>
            <a:r>
              <a:rPr lang="en-US" dirty="0" err="1" smtClean="0"/>
              <a:t>Lvl</a:t>
            </a:r>
            <a:r>
              <a:rPr lang="en-US" dirty="0" smtClean="0"/>
              <a:t> DDL Triggers</a:t>
            </a:r>
            <a:endParaRPr lang="en-ZA" dirty="0"/>
          </a:p>
        </p:txBody>
      </p:sp>
      <p:sp>
        <p:nvSpPr>
          <p:cNvPr id="5" name="Text Placeholder 4"/>
          <p:cNvSpPr>
            <a:spLocks noGrp="1"/>
          </p:cNvSpPr>
          <p:nvPr>
            <p:ph type="body" sz="half" idx="3"/>
          </p:nvPr>
        </p:nvSpPr>
        <p:spPr>
          <a:xfrm>
            <a:off x="4643438" y="1142984"/>
            <a:ext cx="4041775" cy="639762"/>
          </a:xfrm>
        </p:spPr>
        <p:txBody>
          <a:bodyPr>
            <a:normAutofit/>
          </a:bodyPr>
          <a:lstStyle/>
          <a:p>
            <a:r>
              <a:rPr lang="en-US" dirty="0" smtClean="0">
                <a:solidFill>
                  <a:srgbClr val="00B050"/>
                </a:solidFill>
              </a:rPr>
              <a:t>DB Scope </a:t>
            </a:r>
            <a:r>
              <a:rPr lang="en-US" dirty="0" err="1" smtClean="0"/>
              <a:t>Lvl</a:t>
            </a:r>
            <a:r>
              <a:rPr lang="en-US" dirty="0" smtClean="0"/>
              <a:t> DDL Triggers</a:t>
            </a:r>
            <a:endParaRPr lang="en-ZA" dirty="0"/>
          </a:p>
        </p:txBody>
      </p:sp>
      <p:pic>
        <p:nvPicPr>
          <p:cNvPr id="1030" name="Picture 6"/>
          <p:cNvPicPr>
            <a:picLocks noGrp="1" noChangeAspect="1" noChangeArrowheads="1"/>
          </p:cNvPicPr>
          <p:nvPr>
            <p:ph sz="quarter" idx="2"/>
          </p:nvPr>
        </p:nvPicPr>
        <p:blipFill>
          <a:blip r:embed="rId2"/>
          <a:srcRect/>
          <a:stretch>
            <a:fillRect/>
          </a:stretch>
        </p:blipFill>
        <p:spPr bwMode="auto">
          <a:xfrm>
            <a:off x="500034" y="1928802"/>
            <a:ext cx="3657739" cy="3643338"/>
          </a:xfrm>
          <a:prstGeom prst="rect">
            <a:avLst/>
          </a:prstGeom>
          <a:noFill/>
          <a:ln w="9525">
            <a:noFill/>
            <a:miter lim="800000"/>
            <a:headEnd/>
            <a:tailEnd/>
          </a:ln>
          <a:effectLst/>
        </p:spPr>
      </p:pic>
      <p:pic>
        <p:nvPicPr>
          <p:cNvPr id="1029" name="Picture 5"/>
          <p:cNvPicPr>
            <a:picLocks noGrp="1" noChangeAspect="1" noChangeArrowheads="1"/>
          </p:cNvPicPr>
          <p:nvPr>
            <p:ph sz="quarter" idx="4"/>
          </p:nvPr>
        </p:nvPicPr>
        <p:blipFill>
          <a:blip r:embed="rId3"/>
          <a:stretch>
            <a:fillRect/>
          </a:stretch>
        </p:blipFill>
        <p:spPr bwMode="auto">
          <a:xfrm>
            <a:off x="5170487" y="2532856"/>
            <a:ext cx="2990850" cy="3810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357298"/>
            <a:ext cx="8229600" cy="4389120"/>
          </a:xfrm>
        </p:spPr>
        <p:txBody>
          <a:bodyPr/>
          <a:lstStyle/>
          <a:p>
            <a:pPr algn="ctr">
              <a:buNone/>
            </a:pPr>
            <a:endParaRPr lang="en-US" dirty="0" smtClean="0"/>
          </a:p>
          <a:p>
            <a:pPr algn="ctr">
              <a:buNone/>
            </a:pPr>
            <a:endParaRPr lang="en-US" dirty="0"/>
          </a:p>
          <a:p>
            <a:pPr algn="ctr">
              <a:buNone/>
            </a:pPr>
            <a:r>
              <a:rPr lang="en-US" dirty="0" smtClean="0"/>
              <a:t>Demo: DDL Triggers in </a:t>
            </a:r>
            <a:r>
              <a:rPr lang="en-US" dirty="0" smtClean="0"/>
              <a:t>Action</a:t>
            </a:r>
          </a:p>
          <a:p>
            <a:pPr algn="ctr">
              <a:buNone/>
            </a:pPr>
            <a:endParaRPr lang="en-US" dirty="0" smtClean="0"/>
          </a:p>
          <a:p>
            <a:pPr algn="ctr">
              <a:buNone/>
            </a:pPr>
            <a:r>
              <a:rPr lang="en-US" dirty="0" smtClean="0"/>
              <a:t>Time to Start running the scripts, piecemeal</a:t>
            </a:r>
            <a:r>
              <a:rPr lang="en-US" dirty="0" smtClean="0"/>
              <a:t>, Starting with </a:t>
            </a:r>
            <a:r>
              <a:rPr lang="en-US" dirty="0" smtClean="0"/>
              <a:t>“Schema </a:t>
            </a:r>
            <a:r>
              <a:rPr lang="en-US" dirty="0" smtClean="0"/>
              <a:t>Auditing </a:t>
            </a:r>
            <a:r>
              <a:rPr lang="en-US" dirty="0" smtClean="0"/>
              <a:t>Example.sql”</a:t>
            </a:r>
            <a:endParaRPr lang="en-Z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14290"/>
            <a:ext cx="8229600" cy="571504"/>
          </a:xfrm>
        </p:spPr>
        <p:txBody>
          <a:bodyPr>
            <a:normAutofit fontScale="90000"/>
          </a:bodyPr>
          <a:lstStyle/>
          <a:p>
            <a:pPr algn="ctr"/>
            <a:r>
              <a:rPr lang="en-US" dirty="0" smtClean="0"/>
              <a:t>Debate - Overhead Cost?</a:t>
            </a:r>
            <a:endParaRPr lang="en-ZA" dirty="0"/>
          </a:p>
        </p:txBody>
      </p:sp>
      <p:sp>
        <p:nvSpPr>
          <p:cNvPr id="3" name="Content Placeholder 2"/>
          <p:cNvSpPr>
            <a:spLocks noGrp="1"/>
          </p:cNvSpPr>
          <p:nvPr>
            <p:ph idx="1"/>
          </p:nvPr>
        </p:nvSpPr>
        <p:spPr>
          <a:xfrm>
            <a:off x="500034" y="1000108"/>
            <a:ext cx="8229600" cy="4857784"/>
          </a:xfrm>
        </p:spPr>
        <p:txBody>
          <a:bodyPr>
            <a:normAutofit fontScale="92500"/>
          </a:bodyPr>
          <a:lstStyle/>
          <a:p>
            <a:pPr algn="ctr">
              <a:buNone/>
            </a:pPr>
            <a:r>
              <a:rPr lang="en-US" dirty="0" smtClean="0"/>
              <a:t>I want us to debate this a bit as a group. This is my take.</a:t>
            </a:r>
          </a:p>
          <a:p>
            <a:pPr>
              <a:buNone/>
            </a:pPr>
            <a:endParaRPr lang="en-US" dirty="0" smtClean="0"/>
          </a:p>
          <a:p>
            <a:r>
              <a:rPr lang="en-US" dirty="0" smtClean="0"/>
              <a:t>DML</a:t>
            </a:r>
          </a:p>
          <a:p>
            <a:pPr lvl="1"/>
            <a:r>
              <a:rPr lang="en-US" dirty="0" smtClean="0"/>
              <a:t>Because DML triggers deal more with data, it will generally be more costly, coz it has to process data changes and DATA is generally changed more frequently than SCHEMA</a:t>
            </a:r>
          </a:p>
          <a:p>
            <a:pPr lvl="1">
              <a:buNone/>
            </a:pPr>
            <a:endParaRPr lang="en-US" dirty="0" smtClean="0"/>
          </a:p>
          <a:p>
            <a:r>
              <a:rPr lang="en-US" dirty="0" smtClean="0"/>
              <a:t>DDL</a:t>
            </a:r>
          </a:p>
          <a:p>
            <a:pPr lvl="1"/>
            <a:r>
              <a:rPr lang="en-US" dirty="0" smtClean="0"/>
              <a:t>One do not change SCHEMA as often as Data is changed so DDL triggers will fire less frequently than their DML counterparts. They also don’t process data like DML and is less costly (generally speaking)</a:t>
            </a:r>
          </a:p>
          <a:p>
            <a:pPr>
              <a:buNone/>
            </a:pPr>
            <a:endParaRPr lang="en-ZA"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1584</TotalTime>
  <Words>1271</Words>
  <Application>Microsoft Office PowerPoint</Application>
  <PresentationFormat>On-screen Show (4:3)</PresentationFormat>
  <Paragraphs>149</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Flow</vt:lpstr>
      <vt:lpstr>What are DDL Triggers and what they can be used for?</vt:lpstr>
      <vt:lpstr>High Level Overview of traditional DML triggers</vt:lpstr>
      <vt:lpstr>3 Types of Triggers</vt:lpstr>
      <vt:lpstr>What are DDL Triggers?</vt:lpstr>
      <vt:lpstr>Events that will fire Server Scope Level DDL Triggers</vt:lpstr>
      <vt:lpstr>Events that will fire Database Scope Level DDL Triggers</vt:lpstr>
      <vt:lpstr>Where is it in SSMS2005?</vt:lpstr>
      <vt:lpstr>Slide 8</vt:lpstr>
      <vt:lpstr>Debate - Overhead Cost?</vt:lpstr>
      <vt:lpstr>DDL Triggers is NOT:</vt:lpstr>
      <vt:lpstr>(INSTEAD OF) Before / After (BOL)</vt:lpstr>
      <vt:lpstr>Beyond the scope of this presentation</vt:lpstr>
      <vt:lpstr>References</vt:lpstr>
      <vt:lpstr>A bit of background on myself</vt:lpstr>
    </vt:vector>
  </TitlesOfParts>
  <Company>Belay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DDL Triggers / Schema Auditing</dc:title>
  <dc:creator>Paul Els</dc:creator>
  <cp:lastModifiedBy>Paul Els</cp:lastModifiedBy>
  <cp:revision>209</cp:revision>
  <dcterms:created xsi:type="dcterms:W3CDTF">2009-03-16T14:14:01Z</dcterms:created>
  <dcterms:modified xsi:type="dcterms:W3CDTF">2009-03-18T08:32:49Z</dcterms:modified>
</cp:coreProperties>
</file>