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7" r:id="rId2"/>
    <p:sldId id="273" r:id="rId3"/>
    <p:sldId id="274" r:id="rId4"/>
    <p:sldId id="276" r:id="rId5"/>
    <p:sldId id="275" r:id="rId6"/>
    <p:sldId id="277" r:id="rId7"/>
    <p:sldId id="288" r:id="rId8"/>
    <p:sldId id="285" r:id="rId9"/>
    <p:sldId id="286" r:id="rId10"/>
    <p:sldId id="279" r:id="rId11"/>
    <p:sldId id="280" r:id="rId12"/>
    <p:sldId id="281" r:id="rId13"/>
    <p:sldId id="282" r:id="rId14"/>
    <p:sldId id="283" r:id="rId15"/>
    <p:sldId id="284" r:id="rId16"/>
    <p:sldId id="28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2E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05" autoAdjust="0"/>
    <p:restoredTop sz="94631" autoAdjust="0"/>
  </p:normalViewPr>
  <p:slideViewPr>
    <p:cSldViewPr>
      <p:cViewPr>
        <p:scale>
          <a:sx n="70" d="100"/>
          <a:sy n="70" d="100"/>
        </p:scale>
        <p:origin x="-2520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8D15A-B9D3-4A11-947D-B79D3A9E3400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7F7AA-C793-47CB-BEF8-FD37B36818AB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iMac%20HD:Users:DebraHome:Work%20in%20Progress:2231%20Ascent%20Updated%20PPT:ASC%20Inside.jpg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FF5B1-29F6-47FC-874F-8B4D3B0DCF24}" type="datetimeFigureOut">
              <a:rPr lang="en-US" smtClean="0"/>
              <a:pPr/>
              <a:t>7/21/2009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22769-8EF9-49F0-818E-A7FD1A544044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8" name="Picture 5" descr="iMac HD:Users:DebraHome:Work in Progress:2231 Ascent Updated PPT:ASC Inside.jpg"/>
          <p:cNvPicPr>
            <a:picLocks noChangeAspect="1" noChangeArrowheads="1"/>
          </p:cNvPicPr>
          <p:nvPr userDrawn="1"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Debra%20Back-up%2041:2193%20Ascent:ASC%20Front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ebra Back-up 41:2193 Ascent:ASC Front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14480" y="4648200"/>
            <a:ext cx="6972320" cy="1752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000" dirty="0" smtClean="0">
                <a:solidFill>
                  <a:srgbClr val="733D0E"/>
                </a:solidFill>
                <a:latin typeface="L Frutiger Light" pitchFamily="-80" charset="0"/>
              </a:rPr>
              <a:t>PRESENTS</a:t>
            </a:r>
          </a:p>
          <a:p>
            <a:pPr algn="r">
              <a:buNone/>
            </a:pPr>
            <a:r>
              <a:rPr lang="en-US" sz="3600" b="1" dirty="0" smtClean="0">
                <a:solidFill>
                  <a:srgbClr val="733D0E"/>
                </a:solidFill>
                <a:latin typeface="L Frutiger Light" pitchFamily="-80" charset="0"/>
              </a:rPr>
              <a:t>SQL 2005/8 Table Partitioning</a:t>
            </a:r>
            <a:endParaRPr lang="en-US" sz="3600" b="1" dirty="0">
              <a:solidFill>
                <a:srgbClr val="733D0E"/>
              </a:solidFill>
              <a:latin typeface="L Frutiger Light" pitchFamily="-8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7643866" cy="475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Terminology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Partitioning key &amp; Range boundaries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Partition function</a:t>
            </a:r>
          </a:p>
          <a:p>
            <a:pPr marL="1447800" lvl="3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Left vs. Right</a:t>
            </a:r>
          </a:p>
          <a:p>
            <a:pPr marL="1447800" lvl="3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Key Restrictions</a:t>
            </a:r>
            <a:endParaRPr lang="en-ZA" sz="2800" dirty="0" smtClean="0">
              <a:solidFill>
                <a:srgbClr val="532E0D"/>
              </a:solidFill>
            </a:endParaRPr>
          </a:p>
          <a:p>
            <a:pPr marL="1905000" lvl="4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No user defined types</a:t>
            </a:r>
          </a:p>
          <a:p>
            <a:pPr marL="1905000" lvl="4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No (max) qualifier</a:t>
            </a:r>
          </a:p>
          <a:p>
            <a:pPr marL="1905000" lvl="4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No text/</a:t>
            </a:r>
            <a:r>
              <a:rPr lang="en-ZA" sz="2800" dirty="0" err="1" smtClean="0">
                <a:solidFill>
                  <a:srgbClr val="532E0D"/>
                </a:solidFill>
              </a:rPr>
              <a:t>ntext</a:t>
            </a:r>
            <a:r>
              <a:rPr lang="en-ZA" sz="2800" dirty="0" smtClean="0">
                <a:solidFill>
                  <a:srgbClr val="532E0D"/>
                </a:solidFill>
              </a:rPr>
              <a:t>, image, xml, timestamp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Partition scheme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SQL 2005 Table Partitioning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Considerations for demo</a:t>
            </a:r>
            <a:endParaRPr lang="en-ZA" sz="2800" dirty="0" smtClean="0">
              <a:solidFill>
                <a:srgbClr val="532E0D"/>
              </a:solidFill>
            </a:endParaRP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Is table partitioning suitable?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Horizontal  vs. Vertical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Defining partition key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Defining number of partitions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Multiple filegroups?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 smtClean="0">
              <a:solidFill>
                <a:srgbClr val="532E0D"/>
              </a:solidFill>
            </a:endParaRP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SQL 2005 Table Partitioning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475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Steps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Create DB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Create </a:t>
            </a:r>
            <a:r>
              <a:rPr lang="en-ZA" sz="2800" dirty="0" smtClean="0">
                <a:solidFill>
                  <a:srgbClr val="532E0D"/>
                </a:solidFill>
              </a:rPr>
              <a:t>filegroups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Create partition </a:t>
            </a:r>
            <a:r>
              <a:rPr lang="en-ZA" sz="2800" dirty="0" smtClean="0">
                <a:solidFill>
                  <a:srgbClr val="532E0D"/>
                </a:solidFill>
              </a:rPr>
              <a:t>function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Create Partition scheme</a:t>
            </a:r>
            <a:endParaRPr lang="en-ZA" sz="2800" dirty="0" smtClean="0">
              <a:solidFill>
                <a:srgbClr val="532E0D"/>
              </a:solidFill>
            </a:endParaRP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Create table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endParaRPr lang="en-ZA" sz="2800" dirty="0" smtClean="0">
              <a:solidFill>
                <a:srgbClr val="532E0D"/>
              </a:solidFill>
            </a:endParaRP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 smtClean="0">
              <a:solidFill>
                <a:srgbClr val="532E0D"/>
              </a:solidFill>
            </a:endParaRP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SQL 2005 Table Partitioning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Demo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SQL 2005 Table Partitioning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Modifying partitions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Split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Merge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Switch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endParaRPr lang="en-ZA" sz="2800" dirty="0" smtClean="0">
              <a:solidFill>
                <a:srgbClr val="532E0D"/>
              </a:solidFill>
            </a:endParaRP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Index Partitioning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SQL 2005 Table Partitioning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413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Plan carefully – especially boundaries.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Minimise alter partitions.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Use index alignment.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Watch how filegroups are assigned to partitions.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Spread filegroups over many drives.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endParaRPr lang="en-ZA" sz="2800" dirty="0" smtClean="0">
              <a:solidFill>
                <a:srgbClr val="532E0D"/>
              </a:solidFill>
            </a:endParaRP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Remember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8143932" cy="2155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Resources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i="1" dirty="0" smtClean="0">
                <a:solidFill>
                  <a:srgbClr val="532E0D"/>
                </a:solidFill>
              </a:rPr>
              <a:t>Books online.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i="1" dirty="0" smtClean="0">
                <a:solidFill>
                  <a:srgbClr val="532E0D"/>
                </a:solidFill>
              </a:rPr>
              <a:t>msdn.microsoft.com/en-us/library/ms345146(</a:t>
            </a:r>
            <a:r>
              <a:rPr lang="en-ZA" b="1" i="1" dirty="0" smtClean="0">
                <a:solidFill>
                  <a:srgbClr val="532E0D"/>
                </a:solidFill>
              </a:rPr>
              <a:t>SQL</a:t>
            </a:r>
            <a:r>
              <a:rPr lang="en-ZA" i="1" dirty="0" smtClean="0">
                <a:solidFill>
                  <a:srgbClr val="532E0D"/>
                </a:solidFill>
              </a:rPr>
              <a:t>.90).</a:t>
            </a:r>
            <a:r>
              <a:rPr lang="en-ZA" i="1" dirty="0" err="1" smtClean="0">
                <a:solidFill>
                  <a:srgbClr val="532E0D"/>
                </a:solidFill>
              </a:rPr>
              <a:t>aspx</a:t>
            </a:r>
            <a:endParaRPr lang="en-ZA" i="1" dirty="0" smtClean="0">
              <a:solidFill>
                <a:srgbClr val="532E0D"/>
              </a:solidFill>
            </a:endParaRP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i="1" dirty="0" smtClean="0">
                <a:solidFill>
                  <a:srgbClr val="532E0D"/>
                </a:solidFill>
              </a:rPr>
              <a:t>http://technet.microsoft.com/en-us/library/cc966457.aspx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Thank you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Who am I?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What is table partitioning?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Why table partitioning?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Brief history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SQL 2005/8 Table Partitioning Basics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Demo</a:t>
            </a: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dirty="0" smtClean="0">
                <a:solidFill>
                  <a:srgbClr val="532E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n-cs"/>
              </a:rPr>
              <a:t>Agenda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2111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What is it?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Pre-SQL 2005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endParaRPr lang="en-ZA" sz="2800" dirty="0" smtClean="0">
              <a:solidFill>
                <a:srgbClr val="532E0D"/>
              </a:solidFill>
            </a:endParaRP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What is table partitioning?</a:t>
            </a:r>
            <a:endParaRPr lang="en-US" sz="4000" b="1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  <p:pic>
        <p:nvPicPr>
          <p:cNvPr id="6" name="Picture 5" descr="ManualPartitionSa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071810"/>
            <a:ext cx="3924300" cy="2152650"/>
          </a:xfrm>
          <a:prstGeom prst="rect">
            <a:avLst/>
          </a:prstGeom>
        </p:spPr>
      </p:pic>
      <p:pic>
        <p:nvPicPr>
          <p:cNvPr id="7" name="Picture 6" descr="ManualPartitionSalesSpl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500306"/>
            <a:ext cx="3924300" cy="3990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What constitutes a large table</a:t>
            </a:r>
            <a:r>
              <a:rPr lang="en-ZA" sz="2800" dirty="0" smtClean="0">
                <a:solidFill>
                  <a:srgbClr val="532E0D"/>
                </a:solidFill>
              </a:rPr>
              <a:t>?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endParaRPr lang="en-ZA" sz="2800" dirty="0" smtClean="0">
              <a:solidFill>
                <a:srgbClr val="532E0D"/>
              </a:solidFill>
            </a:endParaRP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Why use it?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Performance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Archiving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Manageability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What is table partitioning?</a:t>
            </a:r>
            <a:endParaRPr lang="en-US" sz="4000" b="1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SQL 7.0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Partitioned views supported.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SELECT only.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SQL 2000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Partitioned views supported.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SELECT, INSERT, UPDATE, DELETE.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endParaRPr lang="en-ZA" sz="2800" dirty="0" smtClean="0">
              <a:solidFill>
                <a:srgbClr val="532E0D"/>
              </a:solidFill>
            </a:endParaRP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dirty="0" smtClean="0">
                <a:solidFill>
                  <a:srgbClr val="532E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n-cs"/>
              </a:rPr>
              <a:t>Brief History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Pre-SQL 2005 partitioned views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For</a:t>
            </a:r>
          </a:p>
          <a:p>
            <a:pPr marL="1447800" lvl="3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Application design is easier.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Against</a:t>
            </a:r>
          </a:p>
          <a:p>
            <a:pPr marL="1447800" lvl="3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Administration is complex.</a:t>
            </a:r>
          </a:p>
          <a:p>
            <a:pPr marL="1447800" lvl="3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Query time?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dirty="0" smtClean="0">
                <a:solidFill>
                  <a:srgbClr val="532E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+mn-cs"/>
              </a:rPr>
              <a:t>Brief History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ubix-solu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4962" y="1600200"/>
            <a:ext cx="50340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6786610" cy="4659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Interface sees the partition table as any normal </a:t>
            </a:r>
            <a:r>
              <a:rPr lang="en-ZA" sz="2800" dirty="0" smtClean="0">
                <a:solidFill>
                  <a:srgbClr val="532E0D"/>
                </a:solidFill>
              </a:rPr>
              <a:t>table (single logical entity).</a:t>
            </a:r>
            <a:endParaRPr lang="en-ZA" sz="2800" dirty="0" smtClean="0">
              <a:solidFill>
                <a:srgbClr val="532E0D"/>
              </a:solidFill>
            </a:endParaRP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SQL manages the distribution of data</a:t>
            </a:r>
            <a:r>
              <a:rPr lang="en-ZA" sz="2800" dirty="0" smtClean="0">
                <a:solidFill>
                  <a:srgbClr val="532E0D"/>
                </a:solidFill>
              </a:rPr>
              <a:t>.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Simplified application development.</a:t>
            </a:r>
            <a:endParaRPr lang="en-ZA" sz="2800" dirty="0" smtClean="0">
              <a:solidFill>
                <a:srgbClr val="532E0D"/>
              </a:solidFill>
            </a:endParaRP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Simplified administration.</a:t>
            </a:r>
          </a:p>
          <a:p>
            <a:pPr marL="1447800" lvl="3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Adding columns, indexes, statistics</a:t>
            </a:r>
          </a:p>
          <a:p>
            <a:pPr marL="1447800" lvl="3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err="1" smtClean="0">
                <a:solidFill>
                  <a:srgbClr val="532E0D"/>
                </a:solidFill>
              </a:rPr>
              <a:t>Filegroup</a:t>
            </a:r>
            <a:r>
              <a:rPr lang="en-ZA" sz="2800" dirty="0" smtClean="0">
                <a:solidFill>
                  <a:srgbClr val="532E0D"/>
                </a:solidFill>
              </a:rPr>
              <a:t> backups.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Database design!</a:t>
            </a:r>
          </a:p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tabLst>
                <a:tab pos="355600" algn="l"/>
              </a:tabLst>
            </a:pPr>
            <a:endParaRPr lang="en-ZA" sz="2800" dirty="0">
              <a:solidFill>
                <a:srgbClr val="532E0D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SQL 2005 Table Partitioning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7286676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Rules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Requires Enterprise or Developer Edition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Must be based on a column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Only 1 column is permitted</a:t>
            </a:r>
          </a:p>
          <a:p>
            <a:pPr marL="990600" lvl="2" indent="-354013" eaLnBrk="0" hangingPunct="0">
              <a:spcBef>
                <a:spcPct val="5000"/>
              </a:spcBef>
              <a:spcAft>
                <a:spcPts val="600"/>
              </a:spcAft>
              <a:buClr>
                <a:srgbClr val="532E0D"/>
              </a:buClr>
              <a:buSzPct val="90000"/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ZA" sz="2800" dirty="0" smtClean="0">
                <a:solidFill>
                  <a:srgbClr val="532E0D"/>
                </a:solidFill>
              </a:rPr>
              <a:t>Max 1000 partitions per table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357422" y="0"/>
            <a:ext cx="67865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ZA" sz="3600" dirty="0" smtClean="0">
                <a:solidFill>
                  <a:srgbClr val="532E0D"/>
                </a:solidFill>
              </a:rPr>
              <a:t>SQL 2005 Table Partitioning</a:t>
            </a:r>
            <a:endParaRPr lang="en-US" sz="4000" dirty="0">
              <a:solidFill>
                <a:srgbClr val="532E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1683</TotalTime>
  <Words>308</Words>
  <Application>Microsoft Office PowerPoint</Application>
  <PresentationFormat>On-screen Show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allan</dc:creator>
  <cp:lastModifiedBy>ShaunW</cp:lastModifiedBy>
  <cp:revision>105</cp:revision>
  <dcterms:created xsi:type="dcterms:W3CDTF">2008-10-16T13:10:44Z</dcterms:created>
  <dcterms:modified xsi:type="dcterms:W3CDTF">2009-07-21T13:11:09Z</dcterms:modified>
</cp:coreProperties>
</file>