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2"/>
  </p:sldMasterIdLst>
  <p:notesMasterIdLst>
    <p:notesMasterId r:id="rId29"/>
  </p:notes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303" r:id="rId11"/>
    <p:sldId id="304" r:id="rId12"/>
    <p:sldId id="295" r:id="rId13"/>
    <p:sldId id="286" r:id="rId14"/>
    <p:sldId id="292" r:id="rId15"/>
    <p:sldId id="296" r:id="rId16"/>
    <p:sldId id="287" r:id="rId17"/>
    <p:sldId id="293" r:id="rId18"/>
    <p:sldId id="297" r:id="rId19"/>
    <p:sldId id="288" r:id="rId20"/>
    <p:sldId id="294" r:id="rId21"/>
    <p:sldId id="298" r:id="rId22"/>
    <p:sldId id="289" r:id="rId23"/>
    <p:sldId id="300" r:id="rId24"/>
    <p:sldId id="302" r:id="rId25"/>
    <p:sldId id="301" r:id="rId26"/>
    <p:sldId id="29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07/7/12/main">
          <a:srgbClr xmlns:mc="http://schemas.openxmlformats.org/markup-compatibility/2006" xmlns:a14="http://schemas.microsoft.com/office/drawing/2007/7/7/main" val="FF0000" mc:Ignorable=""/>
        </p14:laserClr>
      </p:ext>
      <p:ext uri="{2FDB2607-1784-4EEB-B798-7EB5836EED8A}">
        <p14:showMediaCtrls xmlns:p14="http://schemas.microsoft.com/office/powerpoint/2007/7/12/main" val="1"/>
      </p:ext>
    </p:extLst>
  </p:showPr>
  <p:extLst>
    <p:ext uri="{E76CE94A-603C-4142-B9EB-6D1370010A27}">
      <p14:discardImageEditData xmlns:p14="http://schemas.microsoft.com/office/powerpoint/2007/7/12/main" val="0"/>
    </p:ext>
    <p:ext uri="{D31A062A-798A-4329-ABDD-BBA856620510}">
      <p14:defaultImageDpi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78631" autoAdjust="0"/>
  </p:normalViewPr>
  <p:slideViewPr>
    <p:cSldViewPr>
      <p:cViewPr>
        <p:scale>
          <a:sx n="66" d="100"/>
          <a:sy n="66" d="100"/>
        </p:scale>
        <p:origin x="-1963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2531D-6D41-41DF-8B3C-26EFA19237C2}" type="datetimeFigureOut">
              <a:rPr lang="en-US" smtClean="0"/>
              <a:pPr/>
              <a:t>9/10/2009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A989B-94B2-4564-A21F-137570919A6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07/7/12/main" val="329724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989B-94B2-4564-A21F-137570919A64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07/7/12/main" val="361451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989B-94B2-4564-A21F-137570919A64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07/7/12/main" val="108506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989B-94B2-4564-A21F-137570919A64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07/7/12/main" val="4131109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989B-94B2-4564-A21F-137570919A64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07/7/12/main" val="246785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989B-94B2-4564-A21F-137570919A64}" type="slidenum">
              <a:rPr lang="en-ZA" smtClean="0"/>
              <a:pPr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07/7/12/main" val="216452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xmlns:mc="http://schemas.openxmlformats.org/markup-compatibility/2006" xmlns:a14="http://schemas.microsoft.com/office/drawing/2007/7/7/main" val="000000" mc:Ignorable="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FB5-2B88-4556-8284-3D10D4D11308}" type="datetimeFigureOut">
              <a:rPr lang="en-US" smtClean="0"/>
              <a:pPr/>
              <a:t>9/10/2009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23D-5995-444A-8F8F-C5D77A56036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07/7/12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FB5-2B88-4556-8284-3D10D4D11308}" type="datetimeFigureOut">
              <a:rPr lang="en-US" smtClean="0"/>
              <a:pPr/>
              <a:t>9/10/2009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23D-5995-444A-8F8F-C5D77A56036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xmlns:p14="http://schemas.microsoft.com/office/powerpoint/2007/7/12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FB5-2B88-4556-8284-3D10D4D11308}" type="datetimeFigureOut">
              <a:rPr lang="en-US" smtClean="0"/>
              <a:pPr/>
              <a:t>9/10/2009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23D-5995-444A-8F8F-C5D77A56036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xmlns:p14="http://schemas.microsoft.com/office/powerpoint/2007/7/12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FB5-2B88-4556-8284-3D10D4D11308}" type="datetimeFigureOut">
              <a:rPr lang="en-US" smtClean="0"/>
              <a:pPr/>
              <a:t>9/10/2009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23D-5995-444A-8F8F-C5D77A56036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xmlns:p14="http://schemas.microsoft.com/office/powerpoint/2007/7/12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xmlns:mc="http://schemas.openxmlformats.org/markup-compatibility/2006" xmlns:a14="http://schemas.microsoft.com/office/drawing/2007/7/7/main" val="000000" mc:Ignorable="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FB5-2B88-4556-8284-3D10D4D11308}" type="datetimeFigureOut">
              <a:rPr lang="en-US" smtClean="0"/>
              <a:pPr/>
              <a:t>9/10/2009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D3823D-5995-444A-8F8F-C5D77A56036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07/7/12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FB5-2B88-4556-8284-3D10D4D11308}" type="datetimeFigureOut">
              <a:rPr lang="en-US" smtClean="0"/>
              <a:pPr/>
              <a:t>9/10/2009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23D-5995-444A-8F8F-C5D77A56036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xmlns:p14="http://schemas.microsoft.com/office/powerpoint/2007/7/12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FB5-2B88-4556-8284-3D10D4D11308}" type="datetimeFigureOut">
              <a:rPr lang="en-US" smtClean="0"/>
              <a:pPr/>
              <a:t>9/10/2009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23D-5995-444A-8F8F-C5D77A56036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xmlns:p14="http://schemas.microsoft.com/office/powerpoint/2007/7/12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FB5-2B88-4556-8284-3D10D4D11308}" type="datetimeFigureOut">
              <a:rPr lang="en-US" smtClean="0"/>
              <a:pPr/>
              <a:t>9/10/2009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23D-5995-444A-8F8F-C5D77A56036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xmlns:p14="http://schemas.microsoft.com/office/powerpoint/2007/7/12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FB5-2B88-4556-8284-3D10D4D11308}" type="datetimeFigureOut">
              <a:rPr lang="en-US" smtClean="0"/>
              <a:pPr/>
              <a:t>9/10/2009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23D-5995-444A-8F8F-C5D77A56036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xmlns:p14="http://schemas.microsoft.com/office/powerpoint/2007/7/12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FB5-2B88-4556-8284-3D10D4D11308}" type="datetimeFigureOut">
              <a:rPr lang="en-US" smtClean="0"/>
              <a:pPr/>
              <a:t>9/10/2009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23D-5995-444A-8F8F-C5D77A56036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xmlns:p14="http://schemas.microsoft.com/office/powerpoint/2007/7/12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xmlns:mc="http://schemas.openxmlformats.org/markup-compatibility/2006" xmlns:a14="http://schemas.microsoft.com/office/drawing/2007/7/7/main" val="FFFFFF" mc:Ignorable=""/>
            </a:solidFill>
            <a:prstDash val="solid"/>
            <a:miter lim="800000"/>
          </a:ln>
          <a:effectLst>
            <a:outerShdw blurRad="190500" dist="228600" dir="2700000" sy="90000">
              <a:srgbClr xmlns:mc="http://schemas.openxmlformats.org/markup-compatibility/2006" xmlns:a14="http://schemas.microsoft.com/office/drawing/2007/7/7/main" val="000000" mc:Ignorable="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FB5-2B88-4556-8284-3D10D4D11308}" type="datetimeFigureOut">
              <a:rPr lang="en-US" smtClean="0"/>
              <a:pPr/>
              <a:t>9/10/2009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23D-5995-444A-8F8F-C5D77A56036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xmlns:p14="http://schemas.microsoft.com/office/powerpoint/2007/7/12/main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25AFB5-2B88-4556-8284-3D10D4D11308}" type="datetimeFigureOut">
              <a:rPr lang="en-US" smtClean="0"/>
              <a:pPr/>
              <a:t>9/10/2009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D3823D-5995-444A-8F8F-C5D77A56036D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07/7/12/main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xmlns:mc="http://schemas.openxmlformats.org/markup-compatibility/2006" xmlns:a14="http://schemas.microsoft.com/office/drawing/2007/7/7/main" val="000000" mc:Ignorable="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qlnexus.codeplex.com/Wiki/View.aspx?title=PSSDiag" TargetMode="External"/><Relationship Id="rId2" Type="http://schemas.openxmlformats.org/officeDocument/2006/relationships/hyperlink" Target="http://sqlnexus.codeplex.com/Wiki/View.aspx?title=SQLDia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qlnexus.codeplex.com/Wiki/View.aspx?title=Sql2005PerfStatsScript" TargetMode="External"/><Relationship Id="rId5" Type="http://schemas.openxmlformats.org/officeDocument/2006/relationships/hyperlink" Target="http://sqlnexus.codeplex.com/Wiki/View.aspx?title=ReadTrace" TargetMode="External"/><Relationship Id="rId4" Type="http://schemas.openxmlformats.org/officeDocument/2006/relationships/hyperlink" Target="http://sqlnexus.codeplex.com/Wiki/View.aspx?title=SqlNexusRepor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downloads/details.aspx?FamilyID=890cd06b-abf8-4c25-91b2-f8d975cf8c07&amp;displaylang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ternalsviewer.codeplex.com/Release/ProjectReleases.aspx?ReleaseId=21139" TargetMode="External"/><Relationship Id="rId4" Type="http://schemas.openxmlformats.org/officeDocument/2006/relationships/hyperlink" Target="http://www.codeplex.com/sqlnexu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SQL Server 2008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Performance Monitoring</a:t>
            </a:r>
          </a:p>
          <a:p>
            <a:endParaRPr lang="en-ZA" dirty="0" smtClean="0"/>
          </a:p>
          <a:p>
            <a:r>
              <a:rPr lang="en-ZA" dirty="0" smtClean="0"/>
              <a:t>James </a:t>
            </a:r>
            <a:r>
              <a:rPr lang="en-ZA" dirty="0" err="1" smtClean="0"/>
              <a:t>Pheiffer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07/7/12/main" val="1591117927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Output Files</a:t>
            </a:r>
            <a:endParaRPr lang="en-ZA" sz="31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14810" y="1357298"/>
            <a:ext cx="49291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Z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7091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ZA" sz="5200" b="1" dirty="0" smtClean="0"/>
              <a:t>Basic </a:t>
            </a:r>
            <a:r>
              <a:rPr lang="en-ZA" sz="5200" b="1" dirty="0"/>
              <a:t>System </a:t>
            </a:r>
            <a:r>
              <a:rPr lang="en-ZA" sz="5200" b="1" dirty="0" err="1"/>
              <a:t>Config</a:t>
            </a:r>
            <a:endParaRPr lang="en-ZA" sz="5200" b="1" dirty="0"/>
          </a:p>
          <a:p>
            <a:r>
              <a:rPr lang="en-ZA" sz="5200" dirty="0"/>
              <a:t>srv_BOOT_INI.TXT	</a:t>
            </a:r>
            <a:r>
              <a:rPr lang="en-ZA" sz="5200" dirty="0" smtClean="0"/>
              <a:t>	BOOT.INI</a:t>
            </a:r>
            <a:endParaRPr lang="en-ZA" sz="5200" dirty="0"/>
          </a:p>
          <a:p>
            <a:r>
              <a:rPr lang="en-ZA" sz="5200" dirty="0"/>
              <a:t>srv_DRIVERS.*	</a:t>
            </a:r>
            <a:r>
              <a:rPr lang="en-ZA" sz="5200" dirty="0" smtClean="0"/>
              <a:t>		driver </a:t>
            </a:r>
            <a:r>
              <a:rPr lang="en-ZA" sz="5200" dirty="0"/>
              <a:t>list from </a:t>
            </a:r>
            <a:r>
              <a:rPr lang="en-ZA" sz="5200" dirty="0" err="1"/>
              <a:t>checksym</a:t>
            </a:r>
            <a:endParaRPr lang="en-ZA" sz="5200" dirty="0"/>
          </a:p>
          <a:p>
            <a:r>
              <a:rPr lang="en-ZA" sz="5200" dirty="0"/>
              <a:t>srv_PSTAT.TXT	</a:t>
            </a:r>
            <a:r>
              <a:rPr lang="en-ZA" sz="5200" dirty="0" smtClean="0"/>
              <a:t>		pstat.exe </a:t>
            </a:r>
            <a:r>
              <a:rPr lang="en-ZA" sz="5200" dirty="0"/>
              <a:t>output</a:t>
            </a:r>
          </a:p>
          <a:p>
            <a:r>
              <a:rPr lang="en-ZA" sz="5200" dirty="0"/>
              <a:t>srv_SCHEDULE.*	</a:t>
            </a:r>
            <a:r>
              <a:rPr lang="en-ZA" sz="5200" dirty="0" smtClean="0"/>
              <a:t>	currently </a:t>
            </a:r>
            <a:r>
              <a:rPr lang="en-ZA" sz="5200" dirty="0"/>
              <a:t>scheduled tasks (</a:t>
            </a:r>
            <a:r>
              <a:rPr lang="en-ZA" sz="5200" dirty="0" err="1"/>
              <a:t>schtasks</a:t>
            </a:r>
            <a:r>
              <a:rPr lang="en-ZA" sz="5200" dirty="0"/>
              <a:t>, at)</a:t>
            </a:r>
          </a:p>
          <a:p>
            <a:r>
              <a:rPr lang="en-ZA" sz="5200" dirty="0"/>
              <a:t>srv_TERMSERV.TXT	</a:t>
            </a:r>
            <a:r>
              <a:rPr lang="en-ZA" sz="5200" dirty="0" smtClean="0"/>
              <a:t>	Terminal </a:t>
            </a:r>
            <a:r>
              <a:rPr lang="en-ZA" sz="5200" dirty="0"/>
              <a:t>Services state</a:t>
            </a:r>
          </a:p>
          <a:p>
            <a:r>
              <a:rPr lang="en-ZA" sz="5200" dirty="0"/>
              <a:t>srv_TRACING.TXT	</a:t>
            </a:r>
            <a:r>
              <a:rPr lang="en-ZA" sz="5200" dirty="0" smtClean="0"/>
              <a:t>	</a:t>
            </a:r>
            <a:r>
              <a:rPr lang="en-ZA" sz="5200" dirty="0" err="1" smtClean="0"/>
              <a:t>reg</a:t>
            </a:r>
            <a:r>
              <a:rPr lang="en-ZA" sz="5200" dirty="0" smtClean="0"/>
              <a:t> </a:t>
            </a:r>
            <a:r>
              <a:rPr lang="en-ZA" sz="5200" dirty="0"/>
              <a:t>keys incl. HKLM\SOFTWARE\Microsoft\Tracing</a:t>
            </a:r>
          </a:p>
          <a:p>
            <a:r>
              <a:rPr lang="en-ZA" sz="5200" dirty="0"/>
              <a:t>srv_STARTUP.TXT	</a:t>
            </a:r>
            <a:r>
              <a:rPr lang="en-ZA" sz="5200" dirty="0" smtClean="0"/>
              <a:t>	</a:t>
            </a:r>
            <a:r>
              <a:rPr lang="en-ZA" sz="5200" dirty="0" err="1" smtClean="0"/>
              <a:t>autorun</a:t>
            </a:r>
            <a:r>
              <a:rPr lang="en-ZA" sz="5200" dirty="0" smtClean="0"/>
              <a:t> </a:t>
            </a:r>
            <a:r>
              <a:rPr lang="en-ZA" sz="5200" dirty="0" err="1"/>
              <a:t>reg</a:t>
            </a:r>
            <a:r>
              <a:rPr lang="en-ZA" sz="5200" dirty="0"/>
              <a:t> keys and directories (e.g. </a:t>
            </a:r>
            <a:r>
              <a:rPr lang="en-ZA" sz="5200" dirty="0" err="1"/>
              <a:t>runonce</a:t>
            </a:r>
            <a:r>
              <a:rPr lang="en-ZA" sz="5200" dirty="0"/>
              <a:t> key)</a:t>
            </a:r>
          </a:p>
          <a:p>
            <a:r>
              <a:rPr lang="en-ZA" sz="5200" dirty="0"/>
              <a:t>srv_CONFIG_AUTO.TXT	</a:t>
            </a:r>
            <a:r>
              <a:rPr lang="en-ZA" sz="5200" dirty="0" smtClean="0"/>
              <a:t>	</a:t>
            </a:r>
            <a:r>
              <a:rPr lang="en-ZA" sz="5200" dirty="0" err="1" smtClean="0"/>
              <a:t>config.nt</a:t>
            </a:r>
            <a:r>
              <a:rPr lang="en-ZA" sz="5200" dirty="0" smtClean="0"/>
              <a:t> </a:t>
            </a:r>
            <a:r>
              <a:rPr lang="en-ZA" sz="5200" dirty="0"/>
              <a:t>and </a:t>
            </a:r>
            <a:r>
              <a:rPr lang="en-ZA" sz="5200" dirty="0" err="1"/>
              <a:t>autoexec.nt</a:t>
            </a:r>
            <a:endParaRPr lang="en-ZA" sz="5200" dirty="0"/>
          </a:p>
          <a:p>
            <a:r>
              <a:rPr lang="en-ZA" sz="5200" dirty="0"/>
              <a:t>srv_SYSTEM32_DLL/EXE/SYS.*	.DLL, .SYS, and .EXE files from System32</a:t>
            </a:r>
          </a:p>
          <a:p>
            <a:r>
              <a:rPr lang="en-ZA" sz="5200" dirty="0"/>
              <a:t>srv_SYSTEMINFO.TXT	</a:t>
            </a:r>
            <a:r>
              <a:rPr lang="en-ZA" sz="5200" dirty="0" smtClean="0"/>
              <a:t>	systeminfo.exe </a:t>
            </a:r>
            <a:r>
              <a:rPr lang="en-ZA" sz="5200" dirty="0"/>
              <a:t>output</a:t>
            </a:r>
          </a:p>
          <a:p>
            <a:r>
              <a:rPr lang="en-ZA" sz="5200" dirty="0"/>
              <a:t>srv_HOTFIX.TXT	</a:t>
            </a:r>
            <a:r>
              <a:rPr lang="en-ZA" sz="5200" dirty="0" smtClean="0"/>
              <a:t>	hotfix </a:t>
            </a:r>
            <a:r>
              <a:rPr lang="en-ZA" sz="5200" dirty="0" err="1"/>
              <a:t>reg</a:t>
            </a:r>
            <a:r>
              <a:rPr lang="en-ZA" sz="5200" dirty="0"/>
              <a:t> keys, qfecheck.exe output</a:t>
            </a:r>
          </a:p>
          <a:p>
            <a:r>
              <a:rPr lang="en-ZA" sz="5200" dirty="0"/>
              <a:t>srv_GPRESULT.TXT	</a:t>
            </a:r>
            <a:r>
              <a:rPr lang="en-ZA" sz="5200" dirty="0" smtClean="0"/>
              <a:t>	gpresult.exe output</a:t>
            </a:r>
            <a:endParaRPr lang="en-ZA" sz="5200" dirty="0"/>
          </a:p>
          <a:p>
            <a:pPr marL="0" indent="0">
              <a:buNone/>
            </a:pPr>
            <a:r>
              <a:rPr lang="en-ZA" sz="5200" b="1" dirty="0"/>
              <a:t>MDAC File and Registry</a:t>
            </a:r>
          </a:p>
          <a:p>
            <a:r>
              <a:rPr lang="en-ZA" sz="5200" dirty="0"/>
              <a:t>srv_COMMON_SYSTEMFILES.*	files in Program Files\Common Files\System</a:t>
            </a:r>
          </a:p>
          <a:p>
            <a:r>
              <a:rPr lang="en-ZA" sz="5200" dirty="0"/>
              <a:t>srv_MDAC_DASETUP.TXT	</a:t>
            </a:r>
            <a:r>
              <a:rPr lang="en-ZA" sz="5200" dirty="0" smtClean="0"/>
              <a:t>	dasetup.log</a:t>
            </a:r>
            <a:endParaRPr lang="en-ZA" sz="5200" dirty="0"/>
          </a:p>
          <a:p>
            <a:r>
              <a:rPr lang="en-ZA" sz="5200" dirty="0"/>
              <a:t>srv_MDAC_Exception*_REG.TXT	HKLM\...\Setup\</a:t>
            </a:r>
            <a:r>
              <a:rPr lang="en-ZA" sz="5200" dirty="0" err="1"/>
              <a:t>ExceptionComponents</a:t>
            </a:r>
            <a:endParaRPr lang="en-ZA" sz="5200" dirty="0"/>
          </a:p>
          <a:p>
            <a:r>
              <a:rPr lang="en-ZA" sz="5200" dirty="0"/>
              <a:t>srv_MDAC_GAC_SYSTEM_DATA.TXT	files in c:\windows\assembly\gac\system.data</a:t>
            </a:r>
          </a:p>
          <a:p>
            <a:r>
              <a:rPr lang="en-ZA" sz="5200" dirty="0"/>
              <a:t>srv_MDAC_GAC_SYSTEM_XML.TXT	files in c:\windows\assembly\gac\system.xml</a:t>
            </a:r>
          </a:p>
          <a:p>
            <a:r>
              <a:rPr lang="en-ZA" sz="5200" dirty="0"/>
              <a:t>srv_MDAC_HKxx_ODBC_REG.TXT	ODBC settings from HKLM and HKCU</a:t>
            </a:r>
          </a:p>
          <a:p>
            <a:r>
              <a:rPr lang="en-ZA" sz="5200" dirty="0"/>
              <a:t>srv_MDAC_ORACLE_*_REG.TXT	Oracle OLEDB and OCI registry keys</a:t>
            </a:r>
          </a:p>
          <a:p>
            <a:r>
              <a:rPr lang="en-ZA" sz="5200" dirty="0"/>
              <a:t>srv_HKCR_CLSID_REG.TXT		HKCR\CLSID registry key</a:t>
            </a:r>
          </a:p>
          <a:p>
            <a:r>
              <a:rPr lang="en-ZA" sz="5200" dirty="0"/>
              <a:t>srv_NETFRAMEWORK_REG.TXT	HKLM\SOFTWARE\Microsoft\.</a:t>
            </a:r>
            <a:r>
              <a:rPr lang="en-ZA" sz="5200" dirty="0" err="1" smtClean="0"/>
              <a:t>NETFramework</a:t>
            </a:r>
            <a:endParaRPr lang="en-ZA" sz="5200" dirty="0"/>
          </a:p>
          <a:p>
            <a:pPr marL="0" indent="0">
              <a:buNone/>
            </a:pPr>
            <a:r>
              <a:rPr lang="en-ZA" sz="5200" b="1" dirty="0"/>
              <a:t>Network</a:t>
            </a:r>
          </a:p>
          <a:p>
            <a:r>
              <a:rPr lang="en-ZA" sz="5200" dirty="0"/>
              <a:t>srv_IPSEC.TXT	</a:t>
            </a:r>
            <a:r>
              <a:rPr lang="en-ZA" sz="5200" dirty="0" smtClean="0"/>
              <a:t>		IPSec </a:t>
            </a:r>
            <a:r>
              <a:rPr lang="en-ZA" sz="5200" dirty="0"/>
              <a:t>registry keys, </a:t>
            </a:r>
            <a:r>
              <a:rPr lang="en-ZA" sz="5200" dirty="0" err="1"/>
              <a:t>ipseccmd</a:t>
            </a:r>
            <a:endParaRPr lang="en-ZA" sz="5200" dirty="0"/>
          </a:p>
          <a:p>
            <a:r>
              <a:rPr lang="en-ZA" sz="5200" dirty="0"/>
              <a:t>srv_NETINFO.TXT	</a:t>
            </a:r>
            <a:r>
              <a:rPr lang="en-ZA" sz="5200" dirty="0" smtClean="0"/>
              <a:t>	</a:t>
            </a:r>
            <a:r>
              <a:rPr lang="en-ZA" sz="5200" dirty="0" err="1" smtClean="0"/>
              <a:t>netstat</a:t>
            </a:r>
            <a:r>
              <a:rPr lang="en-ZA" sz="5200" dirty="0"/>
              <a:t>, </a:t>
            </a:r>
            <a:r>
              <a:rPr lang="en-ZA" sz="5200" dirty="0" err="1"/>
              <a:t>arp</a:t>
            </a:r>
            <a:r>
              <a:rPr lang="en-ZA" sz="5200" dirty="0"/>
              <a:t>, </a:t>
            </a:r>
            <a:r>
              <a:rPr lang="en-ZA" sz="5200" dirty="0" err="1"/>
              <a:t>ipconfig</a:t>
            </a:r>
            <a:r>
              <a:rPr lang="en-ZA" sz="5200" dirty="0"/>
              <a:t>, </a:t>
            </a:r>
            <a:r>
              <a:rPr lang="en-ZA" sz="5200" dirty="0" err="1"/>
              <a:t>rpcdump</a:t>
            </a:r>
            <a:r>
              <a:rPr lang="en-ZA" sz="5200" dirty="0"/>
              <a:t>, </a:t>
            </a:r>
            <a:r>
              <a:rPr lang="en-ZA" sz="5200" dirty="0" err="1"/>
              <a:t>nbtstat</a:t>
            </a:r>
            <a:r>
              <a:rPr lang="en-ZA" sz="5200" dirty="0"/>
              <a:t>, net </a:t>
            </a:r>
            <a:r>
              <a:rPr lang="en-ZA" sz="5200" dirty="0" err="1"/>
              <a:t>reg</a:t>
            </a:r>
            <a:r>
              <a:rPr lang="en-ZA" sz="5200" dirty="0"/>
              <a:t> keys</a:t>
            </a:r>
          </a:p>
          <a:p>
            <a:r>
              <a:rPr lang="en-ZA" sz="5200" dirty="0"/>
              <a:t>srv_NETDIAG.TXT	</a:t>
            </a:r>
            <a:r>
              <a:rPr lang="en-ZA" sz="5200" dirty="0" smtClean="0"/>
              <a:t>	netdiag.exe </a:t>
            </a:r>
            <a:r>
              <a:rPr lang="en-ZA" sz="5200" dirty="0"/>
              <a:t>output</a:t>
            </a:r>
          </a:p>
          <a:p>
            <a:r>
              <a:rPr lang="en-ZA" sz="5200" dirty="0"/>
              <a:t>srv_HOST.TXT	</a:t>
            </a:r>
            <a:r>
              <a:rPr lang="en-ZA" sz="5200" dirty="0" smtClean="0"/>
              <a:t>		HOSTS </a:t>
            </a:r>
            <a:r>
              <a:rPr lang="en-ZA" sz="5200" dirty="0"/>
              <a:t>file</a:t>
            </a:r>
          </a:p>
          <a:p>
            <a:r>
              <a:rPr lang="en-ZA" sz="5200" dirty="0"/>
              <a:t>srv_LMHOST.TXT	</a:t>
            </a:r>
            <a:r>
              <a:rPr lang="en-ZA" sz="5200" dirty="0" smtClean="0"/>
              <a:t>	LMHOSTS </a:t>
            </a:r>
            <a:r>
              <a:rPr lang="en-ZA" sz="5200" dirty="0"/>
              <a:t>file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07/7/12/main" val="1176192300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PSSDiag</a:t>
            </a:r>
            <a:endParaRPr lang="en-ZA" dirty="0"/>
          </a:p>
        </p:txBody>
      </p:sp>
      <p:pic>
        <p:nvPicPr>
          <p:cNvPr id="4" name="Content Placeholder 3" descr="Diag Manager 9.0.2.2867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1761676" y="1600200"/>
            <a:ext cx="5620647" cy="4708525"/>
          </a:xfrm>
        </p:spPr>
      </p:pic>
    </p:spTree>
    <p:extLst>
      <p:ext uri="{BB962C8B-B14F-4D97-AF65-F5344CB8AC3E}">
        <p14:creationId xmlns:p14="http://schemas.microsoft.com/office/powerpoint/2007/7/12/main" val="2064875879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err="1" smtClean="0"/>
              <a:t>PSSDiag</a:t>
            </a:r>
            <a:endParaRPr lang="en-ZA" sz="2000" dirty="0"/>
          </a:p>
        </p:txBody>
      </p:sp>
      <p:pic>
        <p:nvPicPr>
          <p:cNvPr id="4" name="Content Placeholder 3" descr="PSSDIAG data collection utility - Windows Internet Explore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897" y="1600200"/>
            <a:ext cx="7408206" cy="4525963"/>
          </a:xfrm>
        </p:spPr>
      </p:pic>
      <p:sp>
        <p:nvSpPr>
          <p:cNvPr id="5" name="Oval 4"/>
          <p:cNvSpPr/>
          <p:nvPr/>
        </p:nvSpPr>
        <p:spPr>
          <a:xfrm>
            <a:off x="2928926" y="4714884"/>
            <a:ext cx="2786082" cy="714380"/>
          </a:xfrm>
          <a:prstGeom prst="ellipse">
            <a:avLst/>
          </a:prstGeom>
          <a:noFill/>
          <a:ln>
            <a:solidFill>
              <a:srgbClr xmlns:mc="http://schemas.openxmlformats.org/markup-compatibility/2006" xmlns:a14="http://schemas.microsoft.com/office/drawing/2007/7/7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07/7/12/main" val="2176994989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SQLioSim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 smtClean="0"/>
              <a:t>Configurable tool</a:t>
            </a:r>
          </a:p>
          <a:p>
            <a:r>
              <a:rPr lang="en-ZA" sz="2000" dirty="0" smtClean="0"/>
              <a:t>Simulates disk IO according to SQL Server User’s usage patterns</a:t>
            </a:r>
          </a:p>
          <a:p>
            <a:r>
              <a:rPr lang="en-ZA" sz="2000" dirty="0" smtClean="0"/>
              <a:t>Load the server with various types of loads to help replicate issues</a:t>
            </a:r>
          </a:p>
          <a:p>
            <a:r>
              <a:rPr lang="en-ZA" sz="2000" dirty="0" smtClean="0"/>
              <a:t>Error logging UI, provides errors while loading the server</a:t>
            </a:r>
          </a:p>
          <a:p>
            <a:pPr lvl="1"/>
            <a:r>
              <a:rPr lang="en-ZA" sz="1600" dirty="0" smtClean="0"/>
              <a:t>X86</a:t>
            </a:r>
          </a:p>
          <a:p>
            <a:pPr lvl="1"/>
            <a:r>
              <a:rPr lang="en-ZA" sz="1600" dirty="0" smtClean="0"/>
              <a:t>X64</a:t>
            </a:r>
          </a:p>
          <a:p>
            <a:pPr lvl="1"/>
            <a:r>
              <a:rPr lang="en-ZA" sz="1600" dirty="0" smtClean="0"/>
              <a:t>Itanium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07/7/12/main" val="2701410074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SQLioSim</a:t>
            </a:r>
            <a:endParaRPr lang="en-ZA" dirty="0"/>
          </a:p>
        </p:txBody>
      </p:sp>
      <p:pic>
        <p:nvPicPr>
          <p:cNvPr id="4" name="Content Placeholder 3" descr="Files and Configura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1855234" y="1973090"/>
            <a:ext cx="5433531" cy="3962744"/>
          </a:xfrm>
        </p:spPr>
      </p:pic>
    </p:spTree>
    <p:extLst>
      <p:ext uri="{BB962C8B-B14F-4D97-AF65-F5344CB8AC3E}">
        <p14:creationId xmlns:p14="http://schemas.microsoft.com/office/powerpoint/2007/7/12/main" val="4207525163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err="1" smtClean="0"/>
              <a:t>SQLioSim</a:t>
            </a:r>
            <a:endParaRPr lang="en-ZA" sz="2200" dirty="0"/>
          </a:p>
        </p:txBody>
      </p:sp>
      <p:pic>
        <p:nvPicPr>
          <p:cNvPr id="4" name="Content Placeholder 3" descr="How to use the SQLIOSim utility to simulate SQL Server activity on a disk subsystem - Windows Internet Explore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897" y="1600200"/>
            <a:ext cx="7408206" cy="4525963"/>
          </a:xfrm>
        </p:spPr>
      </p:pic>
      <p:sp>
        <p:nvSpPr>
          <p:cNvPr id="5" name="Oval 4"/>
          <p:cNvSpPr/>
          <p:nvPr/>
        </p:nvSpPr>
        <p:spPr>
          <a:xfrm>
            <a:off x="2857488" y="3357562"/>
            <a:ext cx="2000264" cy="1071570"/>
          </a:xfrm>
          <a:prstGeom prst="ellipse">
            <a:avLst/>
          </a:prstGeom>
          <a:noFill/>
          <a:ln>
            <a:solidFill>
              <a:srgbClr xmlns:mc="http://schemas.openxmlformats.org/markup-compatibility/2006" xmlns:a14="http://schemas.microsoft.com/office/drawing/2007/7/7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07/7/12/main" val="611864776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PAL</a:t>
            </a:r>
            <a:br>
              <a:rPr lang="en-ZA" dirty="0" smtClean="0"/>
            </a:br>
            <a:r>
              <a:rPr lang="en-ZA" sz="3100" dirty="0" smtClean="0"/>
              <a:t>(Performance Analysis of Logs)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09160"/>
          </a:xfrm>
        </p:spPr>
        <p:txBody>
          <a:bodyPr>
            <a:normAutofit fontScale="92500" lnSpcReduction="10000"/>
          </a:bodyPr>
          <a:lstStyle/>
          <a:p>
            <a:r>
              <a:rPr lang="en-ZA" sz="2200" dirty="0" smtClean="0"/>
              <a:t>Powerful </a:t>
            </a:r>
            <a:r>
              <a:rPr lang="en-ZA" sz="2200" dirty="0"/>
              <a:t>tool that reads in a performance monitor counter </a:t>
            </a:r>
            <a:r>
              <a:rPr lang="en-ZA" sz="2200" dirty="0" smtClean="0"/>
              <a:t>log </a:t>
            </a:r>
            <a:r>
              <a:rPr lang="en-ZA" sz="2200" dirty="0"/>
              <a:t>and </a:t>
            </a:r>
            <a:r>
              <a:rPr lang="en-ZA" sz="2200" dirty="0" smtClean="0"/>
              <a:t>analyses </a:t>
            </a:r>
            <a:r>
              <a:rPr lang="en-ZA" sz="2200" dirty="0"/>
              <a:t>it using complex, but known thresholds (provided</a:t>
            </a:r>
            <a:r>
              <a:rPr lang="en-ZA" sz="2200" dirty="0" smtClean="0"/>
              <a:t>)</a:t>
            </a:r>
          </a:p>
          <a:p>
            <a:r>
              <a:rPr lang="en-ZA" sz="2200" dirty="0" smtClean="0"/>
              <a:t>Generates HTML </a:t>
            </a:r>
            <a:r>
              <a:rPr lang="en-ZA" sz="2200" dirty="0"/>
              <a:t>based report which graphically charts important performance counters and </a:t>
            </a:r>
            <a:r>
              <a:rPr lang="en-ZA" sz="2200" dirty="0" smtClean="0"/>
              <a:t>alerts </a:t>
            </a:r>
            <a:r>
              <a:rPr lang="en-ZA" sz="2200" dirty="0"/>
              <a:t>when thresholds are </a:t>
            </a:r>
            <a:r>
              <a:rPr lang="en-ZA" sz="2200" dirty="0" smtClean="0"/>
              <a:t>exceeded</a:t>
            </a:r>
          </a:p>
          <a:p>
            <a:r>
              <a:rPr lang="en-ZA" sz="2200" dirty="0" smtClean="0"/>
              <a:t>This </a:t>
            </a:r>
            <a:r>
              <a:rPr lang="en-ZA" sz="2200" dirty="0"/>
              <a:t>is a VBScript and requires Microsoft </a:t>
            </a:r>
            <a:r>
              <a:rPr lang="en-ZA" sz="2200" dirty="0" err="1"/>
              <a:t>LogParser</a:t>
            </a:r>
            <a:r>
              <a:rPr lang="en-ZA" sz="2200" dirty="0"/>
              <a:t> (free </a:t>
            </a:r>
            <a:r>
              <a:rPr lang="en-ZA" sz="2200" dirty="0" smtClean="0"/>
              <a:t>download)</a:t>
            </a:r>
            <a:endParaRPr lang="en-ZA" sz="2200" dirty="0"/>
          </a:p>
          <a:p>
            <a:r>
              <a:rPr lang="en-ZA" sz="2200" dirty="0"/>
              <a:t>Thresholds files for most of the major Microsoft products such as IIS, MOSS, SQL Server, BizTalk, Exchange, and Active </a:t>
            </a:r>
            <a:r>
              <a:rPr lang="en-ZA" sz="2200" dirty="0" smtClean="0"/>
              <a:t>Directory</a:t>
            </a:r>
            <a:endParaRPr lang="en-ZA" sz="2200" dirty="0"/>
          </a:p>
          <a:p>
            <a:r>
              <a:rPr lang="en-ZA" sz="2200" dirty="0"/>
              <a:t>An easy to use GUI interface which makes creating batch files for the PAL.vbs </a:t>
            </a:r>
            <a:r>
              <a:rPr lang="en-ZA" sz="2200" dirty="0" smtClean="0"/>
              <a:t>script</a:t>
            </a:r>
            <a:endParaRPr lang="en-ZA" sz="2200" dirty="0"/>
          </a:p>
          <a:p>
            <a:r>
              <a:rPr lang="en-ZA" sz="2200" dirty="0" smtClean="0"/>
              <a:t>Creates </a:t>
            </a:r>
            <a:r>
              <a:rPr lang="en-ZA" sz="2200" dirty="0"/>
              <a:t>an HTML based report for ease of copy/pasting into other </a:t>
            </a:r>
            <a:r>
              <a:rPr lang="en-ZA" sz="2200" dirty="0" smtClean="0"/>
              <a:t>applications</a:t>
            </a:r>
            <a:endParaRPr lang="en-ZA" sz="2200" dirty="0"/>
          </a:p>
          <a:p>
            <a:r>
              <a:rPr lang="en-ZA" sz="2200" dirty="0" err="1"/>
              <a:t>Analyzes</a:t>
            </a:r>
            <a:r>
              <a:rPr lang="en-ZA" sz="2200" dirty="0"/>
              <a:t> performance counter logs for thresholds using thresholds that change their </a:t>
            </a:r>
            <a:r>
              <a:rPr lang="en-ZA" sz="2200" dirty="0" err="1"/>
              <a:t>critieria</a:t>
            </a:r>
            <a:r>
              <a:rPr lang="en-ZA" sz="2200" dirty="0"/>
              <a:t> based on the computer's role or hardware </a:t>
            </a:r>
            <a:r>
              <a:rPr lang="en-ZA" sz="2200" dirty="0" smtClean="0"/>
              <a:t>specs</a:t>
            </a:r>
            <a:endParaRPr lang="en-ZA" sz="2000" dirty="0"/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07/7/12/main" val="2147937579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PAL</a:t>
            </a:r>
            <a:endParaRPr lang="en-ZA" dirty="0"/>
          </a:p>
        </p:txBody>
      </p:sp>
      <p:pic>
        <p:nvPicPr>
          <p:cNvPr id="4" name="Content Placeholder 3" descr="PAL Wizard v1.3.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2297232" y="2049297"/>
            <a:ext cx="4549535" cy="3810330"/>
          </a:xfrm>
        </p:spPr>
      </p:pic>
    </p:spTree>
    <p:extLst>
      <p:ext uri="{BB962C8B-B14F-4D97-AF65-F5344CB8AC3E}">
        <p14:creationId xmlns:p14="http://schemas.microsoft.com/office/powerpoint/2007/7/12/main" val="1929192769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PAL</a:t>
            </a:r>
            <a:endParaRPr lang="en-ZA" dirty="0"/>
          </a:p>
        </p:txBody>
      </p:sp>
      <p:pic>
        <p:nvPicPr>
          <p:cNvPr id="4" name="Content Placeholder 3" descr="Performance Analysis of Logs (PAL) Tool - Release: PAL v1.3.4.3 - Windows Internet Explore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897" y="1600200"/>
            <a:ext cx="7408206" cy="4525963"/>
          </a:xfrm>
        </p:spPr>
      </p:pic>
      <p:sp>
        <p:nvSpPr>
          <p:cNvPr id="5" name="Oval 4"/>
          <p:cNvSpPr/>
          <p:nvPr/>
        </p:nvSpPr>
        <p:spPr>
          <a:xfrm>
            <a:off x="642910" y="3714752"/>
            <a:ext cx="1571636" cy="1071570"/>
          </a:xfrm>
          <a:prstGeom prst="ellipse">
            <a:avLst/>
          </a:prstGeom>
          <a:noFill/>
          <a:ln>
            <a:solidFill>
              <a:srgbClr xmlns:mc="http://schemas.openxmlformats.org/markup-compatibility/2006" xmlns:a14="http://schemas.microsoft.com/office/drawing/2007/7/7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07/7/12/main" val="164459915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SQL Nexus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sz="2400" dirty="0" smtClean="0"/>
              <a:t>Tool to help identify root causes </a:t>
            </a:r>
            <a:r>
              <a:rPr lang="en-ZA" sz="2400" dirty="0"/>
              <a:t>of SQL Server performance </a:t>
            </a:r>
            <a:r>
              <a:rPr lang="en-ZA" sz="2400" dirty="0" smtClean="0"/>
              <a:t>issues</a:t>
            </a:r>
          </a:p>
          <a:p>
            <a:r>
              <a:rPr lang="en-ZA" sz="2400" dirty="0" smtClean="0"/>
              <a:t>Loads </a:t>
            </a:r>
            <a:r>
              <a:rPr lang="en-ZA" sz="2400" dirty="0"/>
              <a:t>and </a:t>
            </a:r>
            <a:r>
              <a:rPr lang="en-ZA" sz="2400" dirty="0" smtClean="0"/>
              <a:t>analyses </a:t>
            </a:r>
            <a:r>
              <a:rPr lang="en-ZA" sz="2400" dirty="0"/>
              <a:t>performance data collected by </a:t>
            </a:r>
            <a:r>
              <a:rPr lang="en-ZA" sz="2400" dirty="0" err="1"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hlinkClick r:id="rId2"/>
              </a:rPr>
              <a:t>SQLDiag</a:t>
            </a:r>
            <a:r>
              <a:rPr lang="en-ZA" sz="2400" dirty="0"/>
              <a:t> and </a:t>
            </a:r>
            <a:r>
              <a:rPr lang="en-ZA" sz="2400" dirty="0" err="1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hlinkClick r:id="rId3"/>
              </a:rPr>
              <a:t>PSSDiag</a:t>
            </a:r>
            <a:endParaRPr lang="en-ZA" sz="2400" b="1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  <a:p>
            <a:r>
              <a:rPr lang="en-ZA" sz="2400" b="1" dirty="0" smtClean="0"/>
              <a:t>Q</a:t>
            </a:r>
            <a:r>
              <a:rPr lang="en-ZA" sz="2400" dirty="0" smtClean="0"/>
              <a:t>uickly </a:t>
            </a:r>
            <a:r>
              <a:rPr lang="en-ZA" sz="2400" dirty="0"/>
              <a:t>and easily load SQL Trace files; T-SQL script output, including SQL DMV queries; and Performance Monitor logs into a SQL Server database for </a:t>
            </a:r>
            <a:r>
              <a:rPr lang="en-ZA" sz="2400" dirty="0" smtClean="0"/>
              <a:t>analysis</a:t>
            </a:r>
            <a:endParaRPr lang="en-ZA" sz="2400" dirty="0"/>
          </a:p>
          <a:p>
            <a:r>
              <a:rPr lang="en-ZA" sz="2400" dirty="0" smtClean="0"/>
              <a:t>Once </a:t>
            </a:r>
            <a:r>
              <a:rPr lang="en-ZA" sz="2400" dirty="0"/>
              <a:t>the data is loaded, you can fire up several different </a:t>
            </a:r>
            <a:r>
              <a:rPr lang="en-ZA" sz="2400" dirty="0">
                <a:hlinkClick r:id="rId4"/>
              </a:rPr>
              <a:t>charts and reports</a:t>
            </a:r>
            <a:r>
              <a:rPr lang="en-ZA" sz="2400" dirty="0"/>
              <a:t> </a:t>
            </a:r>
            <a:r>
              <a:rPr lang="en-ZA" sz="2400" dirty="0" smtClean="0"/>
              <a:t>for analysis </a:t>
            </a:r>
            <a:endParaRPr lang="en-ZA" sz="2400" dirty="0"/>
          </a:p>
          <a:p>
            <a:r>
              <a:rPr lang="en-ZA" sz="2400" dirty="0"/>
              <a:t>Trace aggregation to show the TOP N most expensive queries (using </a:t>
            </a:r>
            <a:r>
              <a:rPr lang="en-ZA" sz="2400" dirty="0" err="1">
                <a:hlinkClick r:id="rId5"/>
              </a:rPr>
              <a:t>ReadTrace</a:t>
            </a:r>
            <a:r>
              <a:rPr lang="en-ZA" sz="2400" dirty="0" smtClean="0"/>
              <a:t>)</a:t>
            </a:r>
            <a:endParaRPr lang="en-ZA" sz="2400" dirty="0"/>
          </a:p>
          <a:p>
            <a:r>
              <a:rPr lang="en-ZA" sz="2400" dirty="0"/>
              <a:t>Wait stats analysis for visualizing blocking and other resource contention issues (based on the new </a:t>
            </a:r>
            <a:r>
              <a:rPr lang="en-ZA" sz="2400" dirty="0">
                <a:hlinkClick r:id="rId6"/>
              </a:rPr>
              <a:t>SQL 2005 </a:t>
            </a:r>
            <a:r>
              <a:rPr lang="en-ZA" sz="2400" dirty="0" err="1">
                <a:hlinkClick r:id="rId6"/>
              </a:rPr>
              <a:t>Perf</a:t>
            </a:r>
            <a:r>
              <a:rPr lang="en-ZA" sz="2400" dirty="0">
                <a:hlinkClick r:id="rId6"/>
              </a:rPr>
              <a:t> Stats Script or SQL 2008 </a:t>
            </a:r>
            <a:r>
              <a:rPr lang="en-ZA" sz="2400" dirty="0" err="1">
                <a:hlinkClick r:id="rId6"/>
              </a:rPr>
              <a:t>Perf</a:t>
            </a:r>
            <a:r>
              <a:rPr lang="en-ZA" sz="2400" dirty="0">
                <a:hlinkClick r:id="rId6"/>
              </a:rPr>
              <a:t> Stats</a:t>
            </a:r>
            <a:r>
              <a:rPr lang="en-ZA" sz="2400" dirty="0" smtClean="0"/>
              <a:t>)</a:t>
            </a:r>
            <a:endParaRPr lang="en-ZA" sz="2400" dirty="0"/>
          </a:p>
          <a:p>
            <a:r>
              <a:rPr lang="en-ZA" sz="2400" dirty="0" smtClean="0"/>
              <a:t>Uses </a:t>
            </a:r>
            <a:r>
              <a:rPr lang="en-ZA" sz="2400" dirty="0"/>
              <a:t>the SQL Server Reporting Services client-side report viewer (it does not require an RS instance</a:t>
            </a:r>
            <a:r>
              <a:rPr lang="en-ZA" sz="2400" dirty="0" smtClean="0"/>
              <a:t>)</a:t>
            </a:r>
          </a:p>
          <a:p>
            <a:r>
              <a:rPr lang="en-ZA" sz="2400" dirty="0" smtClean="0"/>
              <a:t>Expand/collapse </a:t>
            </a:r>
            <a:r>
              <a:rPr lang="en-ZA" sz="2400" dirty="0"/>
              <a:t>report regions (</a:t>
            </a:r>
            <a:r>
              <a:rPr lang="en-ZA" sz="2400" dirty="0" smtClean="0"/>
              <a:t>sub-reports</a:t>
            </a:r>
            <a:r>
              <a:rPr lang="en-ZA" sz="2400" dirty="0"/>
              <a:t>) for easier navigation of complex </a:t>
            </a:r>
            <a:r>
              <a:rPr lang="en-ZA" sz="2400" dirty="0" smtClean="0"/>
              <a:t>data, export </a:t>
            </a:r>
            <a:r>
              <a:rPr lang="en-ZA" sz="2400" dirty="0"/>
              <a:t>or email </a:t>
            </a:r>
            <a:r>
              <a:rPr lang="en-ZA" sz="2400" dirty="0" smtClean="0"/>
              <a:t>reports and </a:t>
            </a:r>
            <a:r>
              <a:rPr lang="en-ZA" sz="2400" dirty="0"/>
              <a:t>supports exporting in Excel, PDF, and several other </a:t>
            </a:r>
            <a:r>
              <a:rPr lang="en-ZA" sz="2400" dirty="0" smtClean="0"/>
              <a:t>formats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07/7/12/main" val="347233609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Agenda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Introduction</a:t>
            </a:r>
          </a:p>
          <a:p>
            <a:r>
              <a:rPr lang="en-ZA" sz="2400" dirty="0" smtClean="0"/>
              <a:t>Performance Monitoring</a:t>
            </a:r>
          </a:p>
          <a:p>
            <a:pPr lvl="1"/>
            <a:r>
              <a:rPr lang="en-ZA" sz="2000" dirty="0" err="1" smtClean="0"/>
              <a:t>PSSDiag</a:t>
            </a:r>
            <a:endParaRPr lang="en-ZA" sz="2000" dirty="0" smtClean="0"/>
          </a:p>
          <a:p>
            <a:pPr lvl="1"/>
            <a:r>
              <a:rPr lang="en-ZA" sz="2000" dirty="0" err="1" smtClean="0"/>
              <a:t>SQLioSim</a:t>
            </a:r>
            <a:endParaRPr lang="en-ZA" sz="2000" dirty="0" smtClean="0"/>
          </a:p>
          <a:p>
            <a:pPr lvl="1"/>
            <a:r>
              <a:rPr lang="en-ZA" sz="2000" dirty="0" smtClean="0"/>
              <a:t>PAL</a:t>
            </a:r>
          </a:p>
          <a:p>
            <a:pPr lvl="1"/>
            <a:r>
              <a:rPr lang="en-ZA" sz="2000" dirty="0" smtClean="0"/>
              <a:t>SQL Nexus</a:t>
            </a:r>
          </a:p>
          <a:p>
            <a:pPr lvl="1"/>
            <a:r>
              <a:rPr lang="en-ZA" sz="2000" dirty="0" smtClean="0"/>
              <a:t>Internals Viewer</a:t>
            </a:r>
          </a:p>
          <a:p>
            <a:r>
              <a:rPr lang="en-ZA" sz="2400" dirty="0" smtClean="0"/>
              <a:t>Scenario</a:t>
            </a:r>
          </a:p>
        </p:txBody>
      </p:sp>
    </p:spTree>
    <p:extLst>
      <p:ext uri="{BB962C8B-B14F-4D97-AF65-F5344CB8AC3E}">
        <p14:creationId xmlns:p14="http://schemas.microsoft.com/office/powerpoint/2007/7/12/main" val="2073902143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SQL Nexus</a:t>
            </a:r>
            <a:endParaRPr lang="en-ZA" dirty="0"/>
          </a:p>
        </p:txBody>
      </p:sp>
      <p:pic>
        <p:nvPicPr>
          <p:cNvPr id="4" name="Content Placeholder 3" descr="SQL Nexus - Instructi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660443" y="1600200"/>
            <a:ext cx="7823113" cy="4708525"/>
          </a:xfrm>
        </p:spPr>
      </p:pic>
    </p:spTree>
    <p:extLst>
      <p:ext uri="{BB962C8B-B14F-4D97-AF65-F5344CB8AC3E}">
        <p14:creationId xmlns:p14="http://schemas.microsoft.com/office/powerpoint/2007/7/12/main" val="252711843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SQL Nexus</a:t>
            </a:r>
            <a:endParaRPr lang="en-ZA" sz="2200" dirty="0"/>
          </a:p>
        </p:txBody>
      </p:sp>
      <p:pic>
        <p:nvPicPr>
          <p:cNvPr id="4" name="Content Placeholder 3" descr="SQL Nexus Tool - Home - Windows Internet Explore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897" y="1600200"/>
            <a:ext cx="7408206" cy="4525963"/>
          </a:xfrm>
        </p:spPr>
      </p:pic>
      <p:sp>
        <p:nvSpPr>
          <p:cNvPr id="5" name="Oval 4"/>
          <p:cNvSpPr/>
          <p:nvPr/>
        </p:nvSpPr>
        <p:spPr>
          <a:xfrm>
            <a:off x="6500826" y="3286124"/>
            <a:ext cx="1357322" cy="857256"/>
          </a:xfrm>
          <a:prstGeom prst="ellipse">
            <a:avLst/>
          </a:prstGeom>
          <a:noFill/>
          <a:ln>
            <a:solidFill>
              <a:srgbClr xmlns:mc="http://schemas.openxmlformats.org/markup-compatibility/2006" xmlns:a14="http://schemas.microsoft.com/office/drawing/2007/7/7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07/7/12/main" val="1820074112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Internals Viewer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/>
              <a:t>Internals Viewer is a tool for looking into the SQL Server storage engine and seeing how data is physically allocated, organised and </a:t>
            </a:r>
            <a:r>
              <a:rPr lang="en-ZA" sz="2000" dirty="0" smtClean="0"/>
              <a:t>stored</a:t>
            </a:r>
            <a:endParaRPr lang="en-ZA" sz="2000" dirty="0"/>
          </a:p>
          <a:p>
            <a:r>
              <a:rPr lang="en-ZA" sz="2000" dirty="0"/>
              <a:t>Allocation Map </a:t>
            </a:r>
          </a:p>
          <a:p>
            <a:pPr lvl="1"/>
            <a:r>
              <a:rPr lang="en-ZA" sz="1800" dirty="0"/>
              <a:t>Displays the physical layout of tables and indexes </a:t>
            </a:r>
          </a:p>
          <a:p>
            <a:pPr lvl="1"/>
            <a:r>
              <a:rPr lang="en-ZA" sz="1800" dirty="0"/>
              <a:t>Displays PFS status </a:t>
            </a:r>
          </a:p>
          <a:p>
            <a:pPr lvl="1"/>
            <a:r>
              <a:rPr lang="en-ZA" sz="1800" dirty="0"/>
              <a:t>Overlay pages in the Buffer Pool</a:t>
            </a:r>
          </a:p>
          <a:p>
            <a:r>
              <a:rPr lang="en-ZA" sz="2000" dirty="0"/>
              <a:t>Page Viewer </a:t>
            </a:r>
          </a:p>
          <a:p>
            <a:pPr lvl="1"/>
            <a:r>
              <a:rPr lang="en-ZA" sz="1800" dirty="0"/>
              <a:t>Displays Data pages including forwarding records and sparse columns </a:t>
            </a:r>
          </a:p>
          <a:p>
            <a:pPr lvl="1"/>
            <a:r>
              <a:rPr lang="en-ZA" sz="1800" dirty="0"/>
              <a:t>Displays Index pages </a:t>
            </a:r>
          </a:p>
          <a:p>
            <a:pPr lvl="1"/>
            <a:r>
              <a:rPr lang="en-ZA" sz="1800" dirty="0"/>
              <a:t>Displays allocation pages (IAM, GAM, SGAM, DCM, and BCM pages) </a:t>
            </a:r>
          </a:p>
          <a:p>
            <a:pPr lvl="1"/>
            <a:r>
              <a:rPr lang="en-ZA" sz="1800" dirty="0"/>
              <a:t>Displays pages with SQL Server 2008 row and page compression</a:t>
            </a:r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07/7/12/main" val="4205829352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Internals Viewer</a:t>
            </a:r>
            <a:endParaRPr lang="en-ZA" dirty="0"/>
          </a:p>
        </p:txBody>
      </p:sp>
      <p:pic>
        <p:nvPicPr>
          <p:cNvPr id="4" name="Content Placeholder 3" descr="Microsoft SQL Server Management Studi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721826" y="1600200"/>
            <a:ext cx="7700348" cy="4708525"/>
          </a:xfrm>
        </p:spPr>
      </p:pic>
    </p:spTree>
    <p:extLst>
      <p:ext uri="{BB962C8B-B14F-4D97-AF65-F5344CB8AC3E}">
        <p14:creationId xmlns:p14="http://schemas.microsoft.com/office/powerpoint/2007/7/12/main" val="3936138480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Internals Viewer</a:t>
            </a:r>
            <a:endParaRPr lang="en-ZA" dirty="0"/>
          </a:p>
        </p:txBody>
      </p:sp>
      <p:pic>
        <p:nvPicPr>
          <p:cNvPr id="4" name="Content Placeholder 3" descr="Internals Viewer for SQL Server - Release: Internals Viewer 2 Beta 2 20081228 - Windows Internet Explore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486" y="1600200"/>
            <a:ext cx="7707028" cy="4708525"/>
          </a:xfrm>
        </p:spPr>
      </p:pic>
      <p:sp>
        <p:nvSpPr>
          <p:cNvPr id="5" name="Oval 4"/>
          <p:cNvSpPr/>
          <p:nvPr/>
        </p:nvSpPr>
        <p:spPr>
          <a:xfrm>
            <a:off x="642910" y="3857628"/>
            <a:ext cx="2214578" cy="857256"/>
          </a:xfrm>
          <a:prstGeom prst="ellipse">
            <a:avLst/>
          </a:prstGeom>
          <a:noFill/>
          <a:ln>
            <a:solidFill>
              <a:srgbClr xmlns:mc="http://schemas.openxmlformats.org/markup-compatibility/2006" xmlns:a14="http://schemas.microsoft.com/office/drawing/2007/7/7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07/7/12/main" val="3526399153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References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ZA" sz="2000" dirty="0" err="1" smtClean="0"/>
              <a:t>PSSDiag</a:t>
            </a:r>
            <a:r>
              <a:rPr lang="en-ZA" sz="2000" dirty="0" smtClean="0"/>
              <a:t> (</a:t>
            </a:r>
            <a:r>
              <a:rPr lang="en-ZA" sz="2000" dirty="0">
                <a:hlinkClick r:id=""/>
              </a:rPr>
              <a:t>http://support.microsoft.com/kb/830232</a:t>
            </a:r>
            <a:r>
              <a:rPr lang="en-ZA" sz="2000" dirty="0" smtClean="0"/>
              <a:t>)</a:t>
            </a:r>
          </a:p>
          <a:p>
            <a:r>
              <a:rPr lang="en-ZA" sz="2000" dirty="0" err="1" smtClean="0"/>
              <a:t>SQLioSim</a:t>
            </a:r>
            <a:r>
              <a:rPr lang="en-ZA" sz="2000" dirty="0" smtClean="0"/>
              <a:t> (</a:t>
            </a:r>
            <a:r>
              <a:rPr lang="en-ZA" sz="2000" dirty="0">
                <a:hlinkClick r:id=""/>
              </a:rPr>
              <a:t>http://support.microsoft.com/kb/231619</a:t>
            </a:r>
            <a:r>
              <a:rPr lang="en-ZA" sz="2000" dirty="0" smtClean="0"/>
              <a:t>)</a:t>
            </a:r>
          </a:p>
          <a:p>
            <a:r>
              <a:rPr lang="en-ZA" sz="2000" dirty="0" smtClean="0"/>
              <a:t>PAL (</a:t>
            </a:r>
            <a:r>
              <a:rPr lang="en-ZA" sz="2000" dirty="0">
                <a:hlinkClick r:id=""/>
              </a:rPr>
              <a:t>http://www.codeplex.com/PAL/Release/ProjectReleases.aspx?ReleaseId=16807</a:t>
            </a:r>
            <a:r>
              <a:rPr lang="en-ZA" sz="2000" dirty="0" smtClean="0"/>
              <a:t>)</a:t>
            </a:r>
            <a:endParaRPr lang="en-ZA" sz="2000" dirty="0"/>
          </a:p>
          <a:p>
            <a:pPr lvl="1"/>
            <a:r>
              <a:rPr lang="en-ZA" sz="2000" dirty="0" smtClean="0"/>
              <a:t>Microsoft Log Parser 2.2 (</a:t>
            </a:r>
            <a:r>
              <a:rPr lang="en-ZA" sz="2000" dirty="0" smtClean="0">
                <a:hlinkClick r:id="rId3"/>
              </a:rPr>
              <a:t>http</a:t>
            </a:r>
            <a:r>
              <a:rPr lang="en-ZA" sz="2000" dirty="0">
                <a:hlinkClick r:id="rId3"/>
              </a:rPr>
              <a:t>://</a:t>
            </a:r>
            <a:r>
              <a:rPr lang="en-ZA" sz="2000" dirty="0" smtClean="0">
                <a:hlinkClick r:id="rId3"/>
              </a:rPr>
              <a:t>www.microsoft.com/downloads/details.aspx?FamilyID=890cd06b-abf8-4c25-91b2-f8d975cf8c07&amp;displaylang=en</a:t>
            </a:r>
            <a:r>
              <a:rPr lang="en-ZA" sz="2000" dirty="0" smtClean="0"/>
              <a:t>)</a:t>
            </a:r>
          </a:p>
          <a:p>
            <a:endParaRPr lang="en-ZA" sz="2000" dirty="0" smtClean="0"/>
          </a:p>
          <a:p>
            <a:r>
              <a:rPr lang="en-ZA" sz="2000" dirty="0" smtClean="0"/>
              <a:t>SQL Nexus (</a:t>
            </a:r>
            <a:r>
              <a:rPr lang="en-ZA" sz="2000" dirty="0">
                <a:hlinkClick r:id="rId4"/>
              </a:rPr>
              <a:t>http://www.codeplex.com/sqlnexus</a:t>
            </a:r>
            <a:r>
              <a:rPr lang="en-ZA" sz="2000" dirty="0" smtClean="0"/>
              <a:t>)</a:t>
            </a:r>
          </a:p>
          <a:p>
            <a:endParaRPr lang="en-ZA" sz="2000" dirty="0" smtClean="0"/>
          </a:p>
          <a:p>
            <a:r>
              <a:rPr lang="en-ZA" sz="2000" dirty="0" smtClean="0"/>
              <a:t>Internals </a:t>
            </a:r>
            <a:r>
              <a:rPr lang="en-ZA" sz="2000" dirty="0"/>
              <a:t>Viewer (</a:t>
            </a:r>
            <a:r>
              <a:rPr lang="en-ZA" sz="2000" dirty="0">
                <a:hlinkClick r:id="rId5"/>
              </a:rPr>
              <a:t>http://</a:t>
            </a:r>
            <a:r>
              <a:rPr lang="en-ZA" sz="2000" dirty="0" smtClean="0">
                <a:hlinkClick r:id="rId5"/>
              </a:rPr>
              <a:t>internalsviewer.codeplex.com/Release/ProjectReleases.aspx?ReleaseId=21139</a:t>
            </a:r>
            <a:r>
              <a:rPr lang="en-ZA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07/7/12/main" val="1360910001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Questions / Scenario</a:t>
            </a:r>
            <a:endParaRPr lang="en-ZA" dirty="0"/>
          </a:p>
        </p:txBody>
      </p:sp>
      <p:pic>
        <p:nvPicPr>
          <p:cNvPr id="4" name="Content Placeholder 3" descr="Microsoft logo with new tagline blac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3648190" y="3571876"/>
            <a:ext cx="2281132" cy="592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07/7/7/main" val="1"/>
            </a:ext>
          </a:extLst>
        </p:spPr>
      </p:pic>
    </p:spTree>
    <p:extLst>
      <p:ext uri="{BB962C8B-B14F-4D97-AF65-F5344CB8AC3E}">
        <p14:creationId xmlns:p14="http://schemas.microsoft.com/office/powerpoint/2007/7/12/main" val="1108538908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James </a:t>
            </a:r>
            <a:r>
              <a:rPr lang="en-ZA" sz="2400" dirty="0" err="1" smtClean="0"/>
              <a:t>Pheiffer</a:t>
            </a:r>
            <a:endParaRPr lang="en-ZA" sz="2400" dirty="0" smtClean="0"/>
          </a:p>
          <a:p>
            <a:pPr lvl="1"/>
            <a:r>
              <a:rPr lang="en-ZA" sz="2000" dirty="0" err="1" smtClean="0"/>
              <a:t>GijimaAST</a:t>
            </a:r>
            <a:endParaRPr lang="en-ZA" sz="2000" dirty="0" smtClean="0"/>
          </a:p>
          <a:p>
            <a:pPr lvl="2"/>
            <a:r>
              <a:rPr lang="en-ZA" sz="2000" dirty="0" smtClean="0"/>
              <a:t>Intranet Developer</a:t>
            </a:r>
          </a:p>
          <a:p>
            <a:pPr lvl="2"/>
            <a:r>
              <a:rPr lang="en-ZA" sz="2000" dirty="0" smtClean="0"/>
              <a:t>SharePoint 2003</a:t>
            </a:r>
          </a:p>
          <a:p>
            <a:pPr lvl="1"/>
            <a:r>
              <a:rPr lang="en-ZA" sz="2000" dirty="0" smtClean="0"/>
              <a:t>BCX</a:t>
            </a:r>
          </a:p>
          <a:p>
            <a:pPr lvl="2"/>
            <a:r>
              <a:rPr lang="en-ZA" sz="2000" dirty="0" smtClean="0"/>
              <a:t>MOSS 2007</a:t>
            </a:r>
          </a:p>
          <a:p>
            <a:pPr lvl="1"/>
            <a:r>
              <a:rPr lang="en-ZA" sz="2000" dirty="0" smtClean="0"/>
              <a:t>Microsoft</a:t>
            </a:r>
          </a:p>
          <a:p>
            <a:pPr lvl="2"/>
            <a:r>
              <a:rPr lang="en-ZA" sz="2000" dirty="0" smtClean="0"/>
              <a:t>Senior Consultant (MOSS)</a:t>
            </a:r>
          </a:p>
          <a:p>
            <a:pPr lvl="2"/>
            <a:r>
              <a:rPr lang="en-ZA" sz="2000" dirty="0" smtClean="0"/>
              <a:t>PFE (SQL and MOSS)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07/7/12/main" val="1976113234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Performance Monitoring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000" dirty="0" smtClean="0"/>
              <a:t>SQL Server 2008 DMV’s</a:t>
            </a:r>
          </a:p>
          <a:p>
            <a:r>
              <a:rPr lang="en-ZA" sz="2000" dirty="0" err="1" smtClean="0"/>
              <a:t>PSSDiag</a:t>
            </a:r>
            <a:endParaRPr lang="en-ZA" sz="2000" dirty="0" smtClean="0"/>
          </a:p>
          <a:p>
            <a:r>
              <a:rPr lang="en-ZA" sz="2000" dirty="0" err="1" smtClean="0"/>
              <a:t>SQLioSim</a:t>
            </a:r>
            <a:endParaRPr lang="en-ZA" sz="2000" dirty="0" smtClean="0"/>
          </a:p>
          <a:p>
            <a:r>
              <a:rPr lang="en-ZA" sz="2000" dirty="0" smtClean="0"/>
              <a:t>PAL</a:t>
            </a:r>
          </a:p>
          <a:p>
            <a:r>
              <a:rPr lang="en-ZA" sz="2000" dirty="0" smtClean="0"/>
              <a:t>SQL Nexus</a:t>
            </a:r>
          </a:p>
          <a:p>
            <a:r>
              <a:rPr lang="en-ZA" sz="2000" dirty="0" smtClean="0"/>
              <a:t>Internals Viewer</a:t>
            </a:r>
          </a:p>
          <a:p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07/7/12/main" val="931915917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Data Management Views (DMV’s)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38" y="1600200"/>
            <a:ext cx="9052560" cy="4525963"/>
          </a:xfrm>
        </p:spPr>
        <p:txBody>
          <a:bodyPr>
            <a:normAutofit fontScale="92500" lnSpcReduction="10000"/>
          </a:bodyPr>
          <a:lstStyle/>
          <a:p>
            <a:r>
              <a:rPr lang="en-ZA" sz="2000" dirty="0" smtClean="0"/>
              <a:t>Out of the box with SQL Server 2008</a:t>
            </a:r>
          </a:p>
          <a:p>
            <a:r>
              <a:rPr lang="en-ZA" sz="2000" dirty="0" smtClean="0"/>
              <a:t>Examples are:</a:t>
            </a:r>
          </a:p>
          <a:p>
            <a:pPr lvl="1"/>
            <a:r>
              <a:rPr lang="en-ZA" sz="1800" dirty="0" err="1" smtClean="0"/>
              <a:t>sys.dm_exec_query_stats</a:t>
            </a:r>
            <a:endParaRPr lang="en-ZA" sz="1800" dirty="0"/>
          </a:p>
          <a:p>
            <a:pPr lvl="1"/>
            <a:r>
              <a:rPr lang="en-ZA" sz="1800" dirty="0" err="1" smtClean="0"/>
              <a:t>sys.dm_exec_procedure_stats</a:t>
            </a:r>
            <a:r>
              <a:rPr lang="en-ZA" sz="1800" dirty="0" smtClean="0"/>
              <a:t> </a:t>
            </a:r>
          </a:p>
          <a:p>
            <a:pPr lvl="1"/>
            <a:r>
              <a:rPr lang="en-ZA" sz="1800" dirty="0" err="1" smtClean="0"/>
              <a:t>sys.dm_exec_trigger_stats</a:t>
            </a:r>
            <a:r>
              <a:rPr lang="en-ZA" sz="1800" dirty="0" smtClean="0"/>
              <a:t> </a:t>
            </a:r>
          </a:p>
          <a:p>
            <a:pPr marL="457200" lvl="1" indent="0">
              <a:buNone/>
            </a:pPr>
            <a:endParaRPr lang="en-ZA" sz="1800" dirty="0" smtClean="0"/>
          </a:p>
          <a:p>
            <a:pPr lvl="1"/>
            <a:r>
              <a:rPr lang="en-ZA" sz="1800" dirty="0" err="1" smtClean="0"/>
              <a:t>sys.dm_tran_locks</a:t>
            </a:r>
            <a:r>
              <a:rPr lang="en-ZA" sz="1800" dirty="0" smtClean="0"/>
              <a:t> </a:t>
            </a:r>
          </a:p>
          <a:p>
            <a:pPr marL="457200" lvl="1" indent="0">
              <a:buNone/>
            </a:pPr>
            <a:endParaRPr lang="en-ZA" sz="1800" dirty="0" smtClean="0"/>
          </a:p>
          <a:p>
            <a:pPr lvl="1"/>
            <a:r>
              <a:rPr lang="en-ZA" sz="1800" dirty="0" err="1" smtClean="0"/>
              <a:t>sys.dm_clr_appdomains</a:t>
            </a:r>
            <a:r>
              <a:rPr lang="en-ZA" sz="1800" dirty="0" smtClean="0"/>
              <a:t> </a:t>
            </a:r>
            <a:endParaRPr lang="en-ZA" sz="1800" dirty="0"/>
          </a:p>
          <a:p>
            <a:pPr lvl="1"/>
            <a:r>
              <a:rPr lang="en-ZA" sz="1800" dirty="0" err="1" smtClean="0"/>
              <a:t>sys.dm_clr_loaded_assemblies</a:t>
            </a:r>
            <a:endParaRPr lang="en-ZA" sz="1800" dirty="0"/>
          </a:p>
          <a:p>
            <a:pPr lvl="1"/>
            <a:r>
              <a:rPr lang="en-ZA" sz="1800" dirty="0" err="1" smtClean="0"/>
              <a:t>sys.dm_clr_properties</a:t>
            </a:r>
            <a:endParaRPr lang="en-ZA" sz="1800" dirty="0"/>
          </a:p>
          <a:p>
            <a:pPr lvl="1"/>
            <a:r>
              <a:rPr lang="en-ZA" sz="1800" dirty="0" err="1" smtClean="0"/>
              <a:t>sys.dm_clr_tasks</a:t>
            </a:r>
            <a:r>
              <a:rPr lang="en-ZA" sz="1800" dirty="0" smtClean="0"/>
              <a:t> </a:t>
            </a:r>
            <a:endParaRPr lang="en-ZA" sz="1800" dirty="0"/>
          </a:p>
          <a:p>
            <a:pPr lvl="1"/>
            <a:r>
              <a:rPr lang="en-ZA" sz="1800" dirty="0" err="1" smtClean="0"/>
              <a:t>sys.dm_exec_cached_plans</a:t>
            </a:r>
            <a:r>
              <a:rPr lang="en-ZA" sz="1800" dirty="0" smtClean="0"/>
              <a:t> </a:t>
            </a:r>
            <a:endParaRPr lang="en-ZA" sz="1800" dirty="0"/>
          </a:p>
          <a:p>
            <a:pPr lvl="1"/>
            <a:r>
              <a:rPr lang="en-ZA" sz="1800" dirty="0" err="1" smtClean="0"/>
              <a:t>sys.dm_exec_requests</a:t>
            </a:r>
            <a:r>
              <a:rPr lang="en-ZA" sz="1800" dirty="0" smtClean="0"/>
              <a:t> </a:t>
            </a:r>
          </a:p>
          <a:p>
            <a:pPr lvl="1"/>
            <a:r>
              <a:rPr lang="en-ZA" sz="1800" dirty="0" err="1" smtClean="0"/>
              <a:t>sys.dm_os_memory_clerks</a:t>
            </a:r>
            <a:endParaRPr lang="en-ZA" sz="1800" dirty="0"/>
          </a:p>
        </p:txBody>
      </p:sp>
      <p:sp>
        <p:nvSpPr>
          <p:cNvPr id="4" name="Right Brace 3"/>
          <p:cNvSpPr/>
          <p:nvPr/>
        </p:nvSpPr>
        <p:spPr>
          <a:xfrm>
            <a:off x="4429124" y="2143116"/>
            <a:ext cx="428628" cy="1071570"/>
          </a:xfrm>
          <a:prstGeom prst="rightBrace">
            <a:avLst/>
          </a:prstGeom>
          <a:ln>
            <a:solidFill>
              <a:srgbClr xmlns:mc="http://schemas.openxmlformats.org/markup-compatibility/2006" xmlns:a14="http://schemas.microsoft.com/office/drawing/2007/7/7/main" val="FF000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4929190" y="2510568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Performance Statistics Event Class</a:t>
            </a:r>
            <a:endParaRPr lang="en-Z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3255139"/>
            <a:ext cx="3857652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Holding Locks</a:t>
            </a:r>
            <a:endParaRPr lang="en-ZA" sz="1600" dirty="0"/>
          </a:p>
        </p:txBody>
      </p:sp>
      <p:sp>
        <p:nvSpPr>
          <p:cNvPr id="7" name="Right Brace 6"/>
          <p:cNvSpPr/>
          <p:nvPr/>
        </p:nvSpPr>
        <p:spPr>
          <a:xfrm>
            <a:off x="4429124" y="3214686"/>
            <a:ext cx="428628" cy="428628"/>
          </a:xfrm>
          <a:prstGeom prst="rightBrace">
            <a:avLst/>
          </a:prstGeom>
          <a:ln>
            <a:solidFill>
              <a:srgbClr xmlns:mc="http://schemas.openxmlformats.org/markup-compatibility/2006" xmlns:a14="http://schemas.microsoft.com/office/drawing/2007/7/7/main" val="FF000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4929190" y="4611423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Additional DMV’s</a:t>
            </a:r>
            <a:endParaRPr lang="en-ZA" sz="1600" dirty="0"/>
          </a:p>
        </p:txBody>
      </p:sp>
      <p:sp>
        <p:nvSpPr>
          <p:cNvPr id="9" name="Right Brace 8"/>
          <p:cNvSpPr/>
          <p:nvPr/>
        </p:nvSpPr>
        <p:spPr>
          <a:xfrm>
            <a:off x="4429124" y="3643314"/>
            <a:ext cx="428628" cy="2286016"/>
          </a:xfrm>
          <a:prstGeom prst="rightBrace">
            <a:avLst/>
          </a:prstGeom>
          <a:ln>
            <a:solidFill>
              <a:srgbClr xmlns:mc="http://schemas.openxmlformats.org/markup-compatibility/2006" xmlns:a14="http://schemas.microsoft.com/office/drawing/2007/7/7/main" val="FF0000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07/7/12/main" val="180731506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PSSDiag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dirty="0" err="1" smtClean="0"/>
              <a:t>PSSDiag</a:t>
            </a:r>
            <a:r>
              <a:rPr lang="en-ZA" sz="1800" dirty="0" smtClean="0"/>
              <a:t> is a culmination of </a:t>
            </a:r>
            <a:r>
              <a:rPr lang="en-ZA" sz="1800" dirty="0" err="1" smtClean="0"/>
              <a:t>SQLDiag</a:t>
            </a:r>
            <a:r>
              <a:rPr lang="en-ZA" sz="1800" dirty="0" smtClean="0"/>
              <a:t> (SQL 2005), BPA, DMV’s, </a:t>
            </a:r>
            <a:r>
              <a:rPr lang="en-ZA" sz="1800" dirty="0" err="1" smtClean="0"/>
              <a:t>Perfmon</a:t>
            </a:r>
            <a:r>
              <a:rPr lang="en-ZA" sz="1800" dirty="0" smtClean="0"/>
              <a:t>, SQL Logs etc.</a:t>
            </a:r>
          </a:p>
          <a:p>
            <a:pPr marL="0" indent="0">
              <a:buNone/>
            </a:pPr>
            <a:endParaRPr lang="en-ZA" sz="1800" dirty="0" smtClean="0"/>
          </a:p>
          <a:p>
            <a:pPr marL="285750" indent="-285750"/>
            <a:r>
              <a:rPr lang="en-ZA" sz="1600" dirty="0"/>
              <a:t>Analysis Services</a:t>
            </a:r>
          </a:p>
          <a:p>
            <a:pPr marL="285750" indent="-285750"/>
            <a:r>
              <a:rPr lang="en-ZA" sz="1600" dirty="0"/>
              <a:t>Backup a DB</a:t>
            </a:r>
          </a:p>
          <a:p>
            <a:pPr marL="285750" indent="-285750"/>
            <a:r>
              <a:rPr lang="en-ZA" sz="1600" dirty="0"/>
              <a:t>Clone DB Stats</a:t>
            </a:r>
          </a:p>
          <a:p>
            <a:pPr marL="285750" indent="-285750"/>
            <a:r>
              <a:rPr lang="en-ZA" sz="1600" dirty="0"/>
              <a:t>Cluster Info</a:t>
            </a:r>
          </a:p>
          <a:p>
            <a:pPr marL="285750" indent="-285750"/>
            <a:r>
              <a:rPr lang="en-ZA" sz="1600" dirty="0"/>
              <a:t>DB Mail</a:t>
            </a:r>
          </a:p>
          <a:p>
            <a:pPr marL="285750" indent="-285750"/>
            <a:r>
              <a:rPr lang="en-ZA" sz="1600" dirty="0"/>
              <a:t>DB Mirroring</a:t>
            </a:r>
          </a:p>
          <a:p>
            <a:pPr marL="285750" indent="-285750"/>
            <a:r>
              <a:rPr lang="en-ZA" sz="1600" dirty="0"/>
              <a:t>Delete Old Trace Files</a:t>
            </a:r>
          </a:p>
          <a:p>
            <a:pPr marL="285750" indent="-285750"/>
            <a:r>
              <a:rPr lang="en-ZA" sz="1600" dirty="0"/>
              <a:t>Full Text Search</a:t>
            </a:r>
          </a:p>
          <a:p>
            <a:pPr marL="285750" indent="-285750"/>
            <a:r>
              <a:rPr lang="en-ZA" sz="1600" dirty="0"/>
              <a:t>Linked server Configuration</a:t>
            </a:r>
          </a:p>
          <a:p>
            <a:pPr marL="285750" indent="-285750"/>
            <a:r>
              <a:rPr lang="en-ZA" sz="1600" dirty="0"/>
              <a:t>Merge Replication</a:t>
            </a:r>
          </a:p>
          <a:p>
            <a:pPr marL="285750" indent="-285750"/>
            <a:r>
              <a:rPr lang="en-ZA" sz="1600" dirty="0"/>
              <a:t>Missing </a:t>
            </a:r>
            <a:r>
              <a:rPr lang="en-ZA" sz="1600" dirty="0" err="1"/>
              <a:t>Perfmon</a:t>
            </a:r>
            <a:r>
              <a:rPr lang="en-ZA" sz="1600" dirty="0"/>
              <a:t> Counters</a:t>
            </a:r>
            <a:endParaRPr lang="en-ZA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786182" y="2554969"/>
            <a:ext cx="30003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/>
              <a:t>MS info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/>
              <a:t>OS Drivers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/>
              <a:t>Replication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/>
              <a:t>Reporting Services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/>
              <a:t>Security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/>
              <a:t>Service Broker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/>
              <a:t>SQL 2008 Backup MDW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/>
              <a:t>SQL 2008 </a:t>
            </a:r>
            <a:r>
              <a:rPr lang="en-ZA" sz="1600" dirty="0" err="1"/>
              <a:t>Perf</a:t>
            </a:r>
            <a:r>
              <a:rPr lang="en-ZA" sz="1600" dirty="0"/>
              <a:t> Stats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/>
              <a:t>SQL Backup Restore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/>
              <a:t>SQL Base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/>
              <a:t>SQL Best </a:t>
            </a:r>
            <a:r>
              <a:rPr lang="en-ZA" sz="1600" dirty="0" smtClean="0"/>
              <a:t>Practices</a:t>
            </a:r>
            <a:endParaRPr lang="en-ZA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643702" y="2571744"/>
            <a:ext cx="2214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/>
              <a:t>SQL Blocking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 smtClean="0"/>
              <a:t>SQL </a:t>
            </a:r>
            <a:r>
              <a:rPr lang="en-ZA" sz="1600" dirty="0"/>
              <a:t>Dumps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 smtClean="0"/>
              <a:t>SQL </a:t>
            </a:r>
            <a:r>
              <a:rPr lang="en-ZA" sz="1600" dirty="0"/>
              <a:t>Memory Error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/>
              <a:t>SQL Setup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/>
              <a:t>SQL Agent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ZA" sz="1600" dirty="0"/>
              <a:t>SQL Mail</a:t>
            </a:r>
          </a:p>
        </p:txBody>
      </p:sp>
    </p:spTree>
    <p:extLst>
      <p:ext uri="{BB962C8B-B14F-4D97-AF65-F5344CB8AC3E}">
        <p14:creationId xmlns:p14="http://schemas.microsoft.com/office/powerpoint/2007/7/12/main" val="2408235797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Dependencies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ZA" sz="2000" dirty="0" err="1" smtClean="0"/>
              <a:t>PSSDiag</a:t>
            </a:r>
            <a:r>
              <a:rPr lang="en-ZA" sz="2000" dirty="0" smtClean="0"/>
              <a:t> captures SQL Specific information</a:t>
            </a:r>
          </a:p>
          <a:p>
            <a:r>
              <a:rPr lang="en-ZA" sz="2000" dirty="0" smtClean="0"/>
              <a:t>Configured in a configuration UI</a:t>
            </a:r>
          </a:p>
          <a:p>
            <a:r>
              <a:rPr lang="en-ZA" sz="2000" dirty="0" smtClean="0"/>
              <a:t>Resulting file is zipped into a self extracting PSSD.exe file</a:t>
            </a:r>
          </a:p>
          <a:p>
            <a:r>
              <a:rPr lang="en-ZA" sz="2000" dirty="0" smtClean="0"/>
              <a:t>PSSDiag.exe needs to be run physically on the SQL server</a:t>
            </a:r>
          </a:p>
          <a:p>
            <a:r>
              <a:rPr lang="en-ZA" sz="2000" dirty="0" smtClean="0"/>
              <a:t>It needs to be run on each node if the SQL environment is clustered</a:t>
            </a:r>
          </a:p>
          <a:p>
            <a:r>
              <a:rPr lang="en-ZA" sz="2000" dirty="0" smtClean="0"/>
              <a:t>It can be run remotely too many scripts cannot be executed</a:t>
            </a:r>
          </a:p>
          <a:p>
            <a:r>
              <a:rPr lang="en-ZA" sz="2000" dirty="0" smtClean="0"/>
              <a:t>Small percentage in loss of performance while </a:t>
            </a:r>
            <a:r>
              <a:rPr lang="en-ZA" sz="2000" dirty="0" err="1" smtClean="0"/>
              <a:t>PSSDiag</a:t>
            </a:r>
            <a:r>
              <a:rPr lang="en-ZA" sz="2000" dirty="0" smtClean="0"/>
              <a:t> is running</a:t>
            </a:r>
          </a:p>
          <a:p>
            <a:r>
              <a:rPr lang="en-ZA" sz="2000" dirty="0" smtClean="0"/>
              <a:t>Therefore </a:t>
            </a:r>
            <a:r>
              <a:rPr lang="en-ZA" sz="2000" dirty="0" err="1" smtClean="0"/>
              <a:t>PSSDiag</a:t>
            </a:r>
            <a:r>
              <a:rPr lang="en-ZA" sz="2000" dirty="0" smtClean="0"/>
              <a:t> should be run just before issue is replicated  allowing you to capture the issue</a:t>
            </a:r>
          </a:p>
          <a:p>
            <a:r>
              <a:rPr lang="en-ZA" sz="2000" dirty="0" smtClean="0"/>
              <a:t>Depending on the </a:t>
            </a:r>
            <a:r>
              <a:rPr lang="en-ZA" sz="2000" dirty="0" err="1" smtClean="0"/>
              <a:t>PSSDiag</a:t>
            </a:r>
            <a:r>
              <a:rPr lang="en-ZA" sz="2000" dirty="0" smtClean="0"/>
              <a:t> configuration, the output files can become quite large especially when running </a:t>
            </a:r>
            <a:r>
              <a:rPr lang="en-ZA" sz="2000" dirty="0" err="1" smtClean="0"/>
              <a:t>Perfmon</a:t>
            </a:r>
            <a:r>
              <a:rPr lang="en-ZA" sz="2000" dirty="0" smtClean="0"/>
              <a:t> for long periods of time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07/7/12/main" val="4114946852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Output Files</a:t>
            </a:r>
            <a:endParaRPr lang="en-ZA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07249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1300" b="1" dirty="0" smtClean="0"/>
              <a:t>Current System State</a:t>
            </a:r>
          </a:p>
          <a:p>
            <a:r>
              <a:rPr lang="en-ZA" sz="1300" dirty="0" smtClean="0"/>
              <a:t>srv_TLIST.TXT			“</a:t>
            </a:r>
            <a:r>
              <a:rPr lang="en-ZA" sz="1300" dirty="0" err="1" smtClean="0"/>
              <a:t>tlist</a:t>
            </a:r>
            <a:r>
              <a:rPr lang="en-ZA" sz="1300" dirty="0" smtClean="0"/>
              <a:t> -t” output</a:t>
            </a:r>
          </a:p>
          <a:p>
            <a:r>
              <a:rPr lang="en-ZA" sz="1300" dirty="0" smtClean="0"/>
              <a:t>srv_Running_Services.TXT		NET START output</a:t>
            </a:r>
          </a:p>
          <a:p>
            <a:r>
              <a:rPr lang="en-ZA" sz="1300" dirty="0" smtClean="0"/>
              <a:t>srv_PROCESS.*			current running processes and their loaded DLLs</a:t>
            </a:r>
          </a:p>
          <a:p>
            <a:r>
              <a:rPr lang="en-ZA" sz="1300" dirty="0" smtClean="0"/>
              <a:t>srv_IMAGE_FILE_EXEC_OP_REG.TXT	Image File Execution Options </a:t>
            </a:r>
            <a:r>
              <a:rPr lang="en-ZA" sz="1300" dirty="0" err="1" smtClean="0"/>
              <a:t>reg</a:t>
            </a:r>
            <a:r>
              <a:rPr lang="en-ZA" sz="1300" dirty="0" smtClean="0"/>
              <a:t> key</a:t>
            </a:r>
          </a:p>
          <a:p>
            <a:pPr marL="0" indent="0">
              <a:buNone/>
            </a:pPr>
            <a:r>
              <a:rPr lang="en-ZA" sz="1300" b="1" dirty="0" smtClean="0"/>
              <a:t>SQL</a:t>
            </a:r>
          </a:p>
          <a:p>
            <a:r>
              <a:rPr lang="en-ZA" sz="1300" dirty="0" smtClean="0"/>
              <a:t>srv_SQL(x86)FILES.*		files in Program Files(x86)\Microsoft SQL Server</a:t>
            </a:r>
          </a:p>
          <a:p>
            <a:r>
              <a:rPr lang="en-ZA" sz="1300" dirty="0" smtClean="0"/>
              <a:t>srv_SQLFILES.*			files in Program Files\Microsoft SQL Server</a:t>
            </a:r>
          </a:p>
          <a:p>
            <a:r>
              <a:rPr lang="en-ZA" sz="1300" dirty="0" smtClean="0"/>
              <a:t>srv_SQLRIGHTS.TXT		user rights needed for SQL services (</a:t>
            </a:r>
            <a:r>
              <a:rPr lang="en-ZA" sz="1300" dirty="0" err="1" smtClean="0"/>
              <a:t>showpriv</a:t>
            </a:r>
            <a:r>
              <a:rPr lang="en-ZA" sz="1300" dirty="0" smtClean="0"/>
              <a:t>)</a:t>
            </a:r>
          </a:p>
          <a:p>
            <a:r>
              <a:rPr lang="en-ZA" sz="1300" dirty="0" err="1" smtClean="0"/>
              <a:t>srv_SetupLogs</a:t>
            </a:r>
            <a:r>
              <a:rPr lang="en-ZA" sz="1300" dirty="0" smtClean="0"/>
              <a:t>_*			SQL 2000/2005 setup logs</a:t>
            </a:r>
          </a:p>
          <a:p>
            <a:r>
              <a:rPr lang="en-ZA" sz="1300" dirty="0" err="1" smtClean="0"/>
              <a:t>srv_SchedLgU.Txt</a:t>
            </a:r>
            <a:r>
              <a:rPr lang="en-ZA" sz="1300" dirty="0" smtClean="0"/>
              <a:t>		Task Scheduler log (for cluster setup issues)</a:t>
            </a:r>
          </a:p>
          <a:p>
            <a:r>
              <a:rPr lang="en-ZA" sz="1300" dirty="0" smtClean="0"/>
              <a:t>srv_OLAP_*_FILES.*		Analysis Services files</a:t>
            </a:r>
          </a:p>
          <a:p>
            <a:pPr marL="0" indent="0">
              <a:buNone/>
            </a:pPr>
            <a:r>
              <a:rPr lang="en-ZA" sz="1300" b="1" dirty="0" smtClean="0"/>
              <a:t>Cluster</a:t>
            </a:r>
          </a:p>
          <a:p>
            <a:r>
              <a:rPr lang="en-ZA" sz="1300" dirty="0" smtClean="0"/>
              <a:t>srv_CLUSTERFILES.*		files in C:\Windows\Cluster</a:t>
            </a:r>
          </a:p>
          <a:p>
            <a:r>
              <a:rPr lang="en-ZA" sz="1300" dirty="0" smtClean="0"/>
              <a:t>srv_WLBS.TXT			WLBS </a:t>
            </a:r>
            <a:r>
              <a:rPr lang="en-ZA" sz="1300" dirty="0" err="1" smtClean="0"/>
              <a:t>config</a:t>
            </a:r>
            <a:r>
              <a:rPr lang="en-ZA" sz="1300" dirty="0" smtClean="0"/>
              <a:t> info</a:t>
            </a:r>
          </a:p>
          <a:p>
            <a:r>
              <a:rPr lang="en-ZA" sz="1300" dirty="0" smtClean="0"/>
              <a:t>srv_CLUSTERINFO.TXT		cluster.exe output (resources, quorum), </a:t>
            </a:r>
            <a:r>
              <a:rPr lang="en-ZA" sz="1300" dirty="0" err="1" smtClean="0"/>
              <a:t>clust</a:t>
            </a:r>
            <a:r>
              <a:rPr lang="en-ZA" sz="1300" dirty="0" smtClean="0"/>
              <a:t> </a:t>
            </a:r>
            <a:r>
              <a:rPr lang="en-ZA" sz="1300" dirty="0" err="1" smtClean="0"/>
              <a:t>reg</a:t>
            </a:r>
            <a:endParaRPr lang="en-ZA" sz="1300" dirty="0" smtClean="0"/>
          </a:p>
          <a:p>
            <a:r>
              <a:rPr lang="en-ZA" sz="1300" dirty="0" err="1" smtClean="0"/>
              <a:t>srv_CLUSTER_REGISTRY.HIV</a:t>
            </a:r>
            <a:r>
              <a:rPr lang="en-ZA" sz="1300" dirty="0" smtClean="0"/>
              <a:t>	HKLM\Cluster</a:t>
            </a:r>
          </a:p>
          <a:p>
            <a:r>
              <a:rPr lang="en-ZA" sz="1300" dirty="0" smtClean="0"/>
              <a:t>srv_CLUSTER_cluster.log		cluster log</a:t>
            </a:r>
          </a:p>
          <a:p>
            <a:r>
              <a:rPr lang="en-ZA" sz="1300" dirty="0" err="1" smtClean="0"/>
              <a:t>srv_CLUSTER_chkdsk</a:t>
            </a:r>
            <a:r>
              <a:rPr lang="en-ZA" sz="1300" dirty="0" smtClean="0"/>
              <a:t>*		</a:t>
            </a:r>
            <a:r>
              <a:rPr lang="en-ZA" sz="1300" dirty="0" err="1" smtClean="0"/>
              <a:t>chkdsk</a:t>
            </a:r>
            <a:r>
              <a:rPr lang="en-ZA" sz="1300" dirty="0" smtClean="0"/>
              <a:t> output</a:t>
            </a:r>
          </a:p>
          <a:p>
            <a:r>
              <a:rPr lang="en-ZA" sz="1300" dirty="0" smtClean="0"/>
              <a:t>srv_CLUSTER_CLUSMPS.TXT	clusmps.exe output</a:t>
            </a:r>
          </a:p>
          <a:p>
            <a:pPr marL="0" indent="0">
              <a:buNone/>
            </a:pPr>
            <a:r>
              <a:rPr lang="en-ZA" sz="1300" b="1" dirty="0" smtClean="0"/>
              <a:t>I/O</a:t>
            </a:r>
          </a:p>
          <a:p>
            <a:r>
              <a:rPr lang="en-ZA" sz="1300" dirty="0" smtClean="0"/>
              <a:t>srv_FIBRE_CHANNEL_INFO.TXT	fcinfo.exe output </a:t>
            </a:r>
          </a:p>
          <a:p>
            <a:r>
              <a:rPr lang="en-ZA" sz="1300" dirty="0" smtClean="0"/>
              <a:t>srv_FILTERDRIVERS.TXT		fltrfind.exe output</a:t>
            </a:r>
          </a:p>
          <a:p>
            <a:endParaRPr lang="en-ZA" sz="1000" dirty="0" smtClean="0"/>
          </a:p>
        </p:txBody>
      </p:sp>
    </p:spTree>
    <p:extLst>
      <p:ext uri="{BB962C8B-B14F-4D97-AF65-F5344CB8AC3E}">
        <p14:creationId xmlns:p14="http://schemas.microsoft.com/office/powerpoint/2007/7/12/main" val="2468665765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Output Files</a:t>
            </a:r>
            <a:endParaRPr lang="en-ZA" sz="31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14810" y="1357298"/>
            <a:ext cx="49291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Z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70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1300" b="1" dirty="0" err="1"/>
              <a:t>Misc</a:t>
            </a:r>
            <a:endParaRPr lang="en-ZA" sz="1300" b="1" dirty="0"/>
          </a:p>
          <a:p>
            <a:r>
              <a:rPr lang="en-ZA" sz="1300" dirty="0"/>
              <a:t>srv_IE*.TXT	</a:t>
            </a:r>
            <a:r>
              <a:rPr lang="en-ZA" sz="1300" dirty="0" smtClean="0"/>
              <a:t>		IE </a:t>
            </a:r>
            <a:r>
              <a:rPr lang="en-ZA" sz="1300" dirty="0"/>
              <a:t>setup logs</a:t>
            </a:r>
          </a:p>
          <a:p>
            <a:r>
              <a:rPr lang="en-ZA" sz="1300" dirty="0"/>
              <a:t>srv_MISC.TXT	</a:t>
            </a:r>
            <a:r>
              <a:rPr lang="en-ZA" sz="1300" dirty="0" smtClean="0"/>
              <a:t>		net </a:t>
            </a:r>
            <a:r>
              <a:rPr lang="en-ZA" sz="1300" dirty="0"/>
              <a:t>file, net </a:t>
            </a:r>
            <a:r>
              <a:rPr lang="en-ZA" sz="1300" dirty="0" err="1"/>
              <a:t>config</a:t>
            </a:r>
            <a:r>
              <a:rPr lang="en-ZA" sz="1300" dirty="0"/>
              <a:t>, net share, </a:t>
            </a:r>
            <a:r>
              <a:rPr lang="en-ZA" sz="1300" dirty="0" err="1"/>
              <a:t>etc</a:t>
            </a:r>
            <a:endParaRPr lang="en-ZA" sz="1300" dirty="0"/>
          </a:p>
          <a:p>
            <a:r>
              <a:rPr lang="en-ZA" sz="1300" dirty="0"/>
              <a:t>srv_METABASE.txt	</a:t>
            </a:r>
            <a:r>
              <a:rPr lang="en-ZA" sz="1300" dirty="0" smtClean="0"/>
              <a:t>	IIS </a:t>
            </a:r>
            <a:r>
              <a:rPr lang="en-ZA" sz="1300" dirty="0" err="1"/>
              <a:t>metabase</a:t>
            </a:r>
            <a:endParaRPr lang="en-ZA" sz="1300" dirty="0"/>
          </a:p>
          <a:p>
            <a:pPr marL="0" indent="0">
              <a:buNone/>
            </a:pPr>
            <a:endParaRPr lang="en-ZA" sz="1300" b="1" dirty="0"/>
          </a:p>
          <a:p>
            <a:pPr marL="0" indent="0">
              <a:buNone/>
            </a:pPr>
            <a:r>
              <a:rPr lang="en-ZA" sz="1300" b="1" dirty="0"/>
              <a:t>Basic System </a:t>
            </a:r>
            <a:r>
              <a:rPr lang="en-ZA" sz="1300" b="1" dirty="0" err="1"/>
              <a:t>Config</a:t>
            </a:r>
            <a:endParaRPr lang="en-ZA" sz="1300" b="1" dirty="0"/>
          </a:p>
          <a:p>
            <a:r>
              <a:rPr lang="en-ZA" sz="1300" dirty="0"/>
              <a:t>srv_BOOT_INI.TXT	</a:t>
            </a:r>
            <a:r>
              <a:rPr lang="en-ZA" sz="1300" dirty="0" smtClean="0"/>
              <a:t>	BOOT.INI</a:t>
            </a:r>
            <a:endParaRPr lang="en-ZA" sz="1300" dirty="0"/>
          </a:p>
          <a:p>
            <a:r>
              <a:rPr lang="en-ZA" sz="1300" dirty="0"/>
              <a:t>srv_DRIVERS.*	</a:t>
            </a:r>
            <a:r>
              <a:rPr lang="en-ZA" sz="1300" dirty="0" smtClean="0"/>
              <a:t>		driver </a:t>
            </a:r>
            <a:r>
              <a:rPr lang="en-ZA" sz="1300" dirty="0"/>
              <a:t>list from </a:t>
            </a:r>
            <a:r>
              <a:rPr lang="en-ZA" sz="1300" dirty="0" err="1"/>
              <a:t>checksym</a:t>
            </a:r>
            <a:endParaRPr lang="en-ZA" sz="1300" dirty="0"/>
          </a:p>
          <a:p>
            <a:r>
              <a:rPr lang="en-ZA" sz="1300" dirty="0"/>
              <a:t>srv_PSTAT.TXT	</a:t>
            </a:r>
            <a:r>
              <a:rPr lang="en-ZA" sz="1300" dirty="0" smtClean="0"/>
              <a:t>		pstat.exe </a:t>
            </a:r>
            <a:r>
              <a:rPr lang="en-ZA" sz="1300" dirty="0"/>
              <a:t>output</a:t>
            </a:r>
          </a:p>
          <a:p>
            <a:r>
              <a:rPr lang="en-ZA" sz="1300" dirty="0"/>
              <a:t>srv_SCHEDULE.*	</a:t>
            </a:r>
            <a:r>
              <a:rPr lang="en-ZA" sz="1300" dirty="0" smtClean="0"/>
              <a:t>	currently </a:t>
            </a:r>
            <a:r>
              <a:rPr lang="en-ZA" sz="1300" dirty="0"/>
              <a:t>scheduled tasks (</a:t>
            </a:r>
            <a:r>
              <a:rPr lang="en-ZA" sz="1300" dirty="0" err="1"/>
              <a:t>schtasks</a:t>
            </a:r>
            <a:r>
              <a:rPr lang="en-ZA" sz="1300" dirty="0"/>
              <a:t>, at)</a:t>
            </a:r>
          </a:p>
          <a:p>
            <a:r>
              <a:rPr lang="en-ZA" sz="1300" dirty="0"/>
              <a:t>srv_TERMSERV.TXT	</a:t>
            </a:r>
            <a:r>
              <a:rPr lang="en-ZA" sz="1300" dirty="0" smtClean="0"/>
              <a:t>	Terminal </a:t>
            </a:r>
            <a:r>
              <a:rPr lang="en-ZA" sz="1300" dirty="0"/>
              <a:t>Services state</a:t>
            </a:r>
          </a:p>
          <a:p>
            <a:r>
              <a:rPr lang="en-ZA" sz="1300" dirty="0"/>
              <a:t>srv_TRACING.TXT	</a:t>
            </a:r>
            <a:r>
              <a:rPr lang="en-ZA" sz="1300" dirty="0" smtClean="0"/>
              <a:t>	</a:t>
            </a:r>
            <a:r>
              <a:rPr lang="en-ZA" sz="1300" dirty="0" err="1" smtClean="0"/>
              <a:t>reg</a:t>
            </a:r>
            <a:r>
              <a:rPr lang="en-ZA" sz="1300" dirty="0" smtClean="0"/>
              <a:t> </a:t>
            </a:r>
            <a:r>
              <a:rPr lang="en-ZA" sz="1300" dirty="0"/>
              <a:t>keys incl. HKLM\SOFTWARE\Microsoft\Tracing</a:t>
            </a:r>
          </a:p>
          <a:p>
            <a:r>
              <a:rPr lang="en-ZA" sz="1300" dirty="0"/>
              <a:t>srv_STARTUP.TXT	</a:t>
            </a:r>
            <a:r>
              <a:rPr lang="en-ZA" sz="1300" dirty="0" smtClean="0"/>
              <a:t>	</a:t>
            </a:r>
            <a:r>
              <a:rPr lang="en-ZA" sz="1300" dirty="0" err="1" smtClean="0"/>
              <a:t>autorun</a:t>
            </a:r>
            <a:r>
              <a:rPr lang="en-ZA" sz="1300" dirty="0" smtClean="0"/>
              <a:t> </a:t>
            </a:r>
            <a:r>
              <a:rPr lang="en-ZA" sz="1300" dirty="0" err="1"/>
              <a:t>reg</a:t>
            </a:r>
            <a:r>
              <a:rPr lang="en-ZA" sz="1300" dirty="0"/>
              <a:t> keys and directories (e.g. </a:t>
            </a:r>
            <a:r>
              <a:rPr lang="en-ZA" sz="1300" dirty="0" err="1"/>
              <a:t>runonce</a:t>
            </a:r>
            <a:r>
              <a:rPr lang="en-ZA" sz="1300" dirty="0"/>
              <a:t> key)</a:t>
            </a:r>
          </a:p>
          <a:p>
            <a:r>
              <a:rPr lang="en-ZA" sz="1300" dirty="0"/>
              <a:t>srv_CONFIG_AUTO.TXT	</a:t>
            </a:r>
            <a:r>
              <a:rPr lang="en-ZA" sz="1300" dirty="0" smtClean="0"/>
              <a:t>	</a:t>
            </a:r>
            <a:r>
              <a:rPr lang="en-ZA" sz="1300" dirty="0" err="1" smtClean="0"/>
              <a:t>config.nt</a:t>
            </a:r>
            <a:r>
              <a:rPr lang="en-ZA" sz="1300" dirty="0" smtClean="0"/>
              <a:t> </a:t>
            </a:r>
            <a:r>
              <a:rPr lang="en-ZA" sz="1300" dirty="0"/>
              <a:t>and </a:t>
            </a:r>
            <a:r>
              <a:rPr lang="en-ZA" sz="1300" dirty="0" err="1"/>
              <a:t>autoexec.nt</a:t>
            </a:r>
            <a:endParaRPr lang="en-ZA" sz="1300" dirty="0"/>
          </a:p>
          <a:p>
            <a:r>
              <a:rPr lang="en-ZA" sz="1300" dirty="0"/>
              <a:t>srv_SYSTEM32_DLL/EXE/SYS.*	.DLL, .SYS, and .EXE files from System32</a:t>
            </a:r>
          </a:p>
          <a:p>
            <a:r>
              <a:rPr lang="en-ZA" sz="1300" dirty="0"/>
              <a:t>srv_SYSTEMINFO.TXT	</a:t>
            </a:r>
            <a:r>
              <a:rPr lang="en-ZA" sz="1300" dirty="0" smtClean="0"/>
              <a:t>	systeminfo.exe </a:t>
            </a:r>
            <a:r>
              <a:rPr lang="en-ZA" sz="1300" dirty="0"/>
              <a:t>output</a:t>
            </a:r>
          </a:p>
          <a:p>
            <a:r>
              <a:rPr lang="en-ZA" sz="1300" dirty="0"/>
              <a:t>srv_HOTFIX.TXT	</a:t>
            </a:r>
            <a:r>
              <a:rPr lang="en-ZA" sz="1300" dirty="0" smtClean="0"/>
              <a:t>	hotfix </a:t>
            </a:r>
            <a:r>
              <a:rPr lang="en-ZA" sz="1300" dirty="0" err="1"/>
              <a:t>reg</a:t>
            </a:r>
            <a:r>
              <a:rPr lang="en-ZA" sz="1300" dirty="0"/>
              <a:t> keys, qfecheck.exe output</a:t>
            </a:r>
          </a:p>
          <a:p>
            <a:r>
              <a:rPr lang="en-ZA" sz="1300" dirty="0"/>
              <a:t>srv_GPRESULT.TXT	</a:t>
            </a:r>
            <a:r>
              <a:rPr lang="en-ZA" sz="1300" dirty="0" smtClean="0"/>
              <a:t>	gpresult.exe output</a:t>
            </a:r>
          </a:p>
          <a:p>
            <a:pPr marL="0" indent="0">
              <a:buNone/>
            </a:pPr>
            <a:endParaRPr lang="en-ZA" sz="1400" dirty="0"/>
          </a:p>
          <a:p>
            <a:pPr marL="137160" indent="0">
              <a:buNone/>
            </a:pPr>
            <a:endParaRPr lang="en-ZA" sz="1300" dirty="0" smtClean="0"/>
          </a:p>
        </p:txBody>
      </p:sp>
    </p:spTree>
    <p:extLst>
      <p:ext uri="{BB962C8B-B14F-4D97-AF65-F5344CB8AC3E}">
        <p14:creationId xmlns:p14="http://schemas.microsoft.com/office/powerpoint/2007/7/12/main" val="1572745870"/>
      </p:ext>
    </p:extLst>
  </p:cSld>
  <p:clrMapOvr>
    <a:masterClrMapping/>
  </p:clrMapOvr>
  <p:transition xmlns:p14="http://schemas.microsoft.com/office/powerpoint/2007/7/12/main"/>
  <p:timing>
    <p:tnLst>
      <p:par>
        <p:cTn xmlns:p14="http://schemas.microsoft.com/office/powerpoint/2007/7/12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69676D" mc:Ignorable=""/>
      </a:dk2>
      <a:lt2>
        <a:srgbClr xmlns:mc="http://schemas.openxmlformats.org/markup-compatibility/2006" xmlns:a14="http://schemas.microsoft.com/office/drawing/2007/7/7/main" val="C9C2D1" mc:Ignorable=""/>
      </a:lt2>
      <a:accent1>
        <a:srgbClr xmlns:mc="http://schemas.openxmlformats.org/markup-compatibility/2006" xmlns:a14="http://schemas.microsoft.com/office/drawing/2007/7/7/main" val="CEB966" mc:Ignorable=""/>
      </a:accent1>
      <a:accent2>
        <a:srgbClr xmlns:mc="http://schemas.openxmlformats.org/markup-compatibility/2006" xmlns:a14="http://schemas.microsoft.com/office/drawing/2007/7/7/main" val="9CB084" mc:Ignorable=""/>
      </a:accent2>
      <a:accent3>
        <a:srgbClr xmlns:mc="http://schemas.openxmlformats.org/markup-compatibility/2006" xmlns:a14="http://schemas.microsoft.com/office/drawing/2007/7/7/main" val="6BB1C9" mc:Ignorable=""/>
      </a:accent3>
      <a:accent4>
        <a:srgbClr xmlns:mc="http://schemas.openxmlformats.org/markup-compatibility/2006" xmlns:a14="http://schemas.microsoft.com/office/drawing/2007/7/7/main" val="6585CF" mc:Ignorable=""/>
      </a:accent4>
      <a:accent5>
        <a:srgbClr xmlns:mc="http://schemas.openxmlformats.org/markup-compatibility/2006" xmlns:a14="http://schemas.microsoft.com/office/drawing/2007/7/7/main" val="7E6BC9" mc:Ignorable=""/>
      </a:accent5>
      <a:accent6>
        <a:srgbClr xmlns:mc="http://schemas.openxmlformats.org/markup-compatibility/2006" xmlns:a14="http://schemas.microsoft.com/office/drawing/2007/7/7/main" val="A379BB" mc:Ignorable=""/>
      </a:accent6>
      <a:hlink>
        <a:srgbClr xmlns:mc="http://schemas.openxmlformats.org/markup-compatibility/2006" xmlns:a14="http://schemas.microsoft.com/office/drawing/2007/7/7/main" val="410082" mc:Ignorable=""/>
      </a:hlink>
      <a:folHlink>
        <a:srgbClr xmlns:mc="http://schemas.openxmlformats.org/markup-compatibility/2006" xmlns:a14="http://schemas.microsoft.com/office/drawing/2007/7/7/main" val="932968" mc:Ignorable="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xmlns:mc="http://schemas.openxmlformats.org/markup-compatibility/2006" xmlns:a14="http://schemas.microsoft.com/office/drawing/2007/7/7/main" val="000000" mc:Ignorable="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xmlns:mc="http://schemas.openxmlformats.org/markup-compatibility/2006" xmlns:a14="http://schemas.microsoft.com/office/drawing/2007/7/7/main" val="000000" mc:Ignorable="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1F497D" mc:Ignorable=""/>
      </a:dk2>
      <a:lt2>
        <a:srgbClr xmlns:mc="http://schemas.openxmlformats.org/markup-compatibility/2006" xmlns:a14="http://schemas.microsoft.com/office/drawing/2007/7/7/main" val="EEECE1" mc:Ignorable=""/>
      </a:lt2>
      <a:accent1>
        <a:srgbClr xmlns:mc="http://schemas.openxmlformats.org/markup-compatibility/2006" xmlns:a14="http://schemas.microsoft.com/office/drawing/2007/7/7/main" val="4F81BD" mc:Ignorable=""/>
      </a:accent1>
      <a:accent2>
        <a:srgbClr xmlns:mc="http://schemas.openxmlformats.org/markup-compatibility/2006" xmlns:a14="http://schemas.microsoft.com/office/drawing/2007/7/7/main" val="C0504D" mc:Ignorable=""/>
      </a:accent2>
      <a:accent3>
        <a:srgbClr xmlns:mc="http://schemas.openxmlformats.org/markup-compatibility/2006" xmlns:a14="http://schemas.microsoft.com/office/drawing/2007/7/7/main" val="9BBB59" mc:Ignorable=""/>
      </a:accent3>
      <a:accent4>
        <a:srgbClr xmlns:mc="http://schemas.openxmlformats.org/markup-compatibility/2006" xmlns:a14="http://schemas.microsoft.com/office/drawing/2007/7/7/main" val="8064A2" mc:Ignorable=""/>
      </a:accent4>
      <a:accent5>
        <a:srgbClr xmlns:mc="http://schemas.openxmlformats.org/markup-compatibility/2006" xmlns:a14="http://schemas.microsoft.com/office/drawing/2007/7/7/main" val="4BACC6" mc:Ignorable=""/>
      </a:accent5>
      <a:accent6>
        <a:srgbClr xmlns:mc="http://schemas.openxmlformats.org/markup-compatibility/2006" xmlns:a14="http://schemas.microsoft.com/office/drawing/2007/7/7/main" val="F79646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2009-08-25T15:18:56Z</outs:dateTime>
      <outs:isPinned>true</outs:isPinned>
    </outs:relatedDate>
    <outs:relatedDate>
      <outs:type>2</outs:type>
      <outs:displayName>Created</outs:displayName>
      <outs:dateTime>2008-04-08T07:57:16Z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/>
  <outs:relatedPeople>
    <outs:relatedPeopleItem>
      <outs:category>Author</outs:category>
      <outs:people>
        <outs:relatedPerson>
          <outs:displayName>pauljf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James Pheiffer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C757C3AE-12B7-45E7-B5D4-CA060D328F68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1791</TotalTime>
  <Words>768</Words>
  <Application>Microsoft Office PowerPoint</Application>
  <PresentationFormat>On-screen Show (4:3)</PresentationFormat>
  <Paragraphs>224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SQL Server 2008</vt:lpstr>
      <vt:lpstr>Agenda</vt:lpstr>
      <vt:lpstr>Introduction</vt:lpstr>
      <vt:lpstr>Performance Monitoring</vt:lpstr>
      <vt:lpstr>Data Management Views (DMV’s)</vt:lpstr>
      <vt:lpstr>PSSDiag</vt:lpstr>
      <vt:lpstr>Dependencies</vt:lpstr>
      <vt:lpstr>Output Files</vt:lpstr>
      <vt:lpstr>Output Files</vt:lpstr>
      <vt:lpstr>Output Files</vt:lpstr>
      <vt:lpstr>PSSDiag</vt:lpstr>
      <vt:lpstr>PSSDiag</vt:lpstr>
      <vt:lpstr>SQLioSim</vt:lpstr>
      <vt:lpstr>SQLioSim</vt:lpstr>
      <vt:lpstr>SQLioSim</vt:lpstr>
      <vt:lpstr>PAL (Performance Analysis of Logs)</vt:lpstr>
      <vt:lpstr>PAL</vt:lpstr>
      <vt:lpstr>PAL</vt:lpstr>
      <vt:lpstr>SQL Nexus</vt:lpstr>
      <vt:lpstr>SQL Nexus</vt:lpstr>
      <vt:lpstr>SQL Nexus</vt:lpstr>
      <vt:lpstr>Internals Viewer</vt:lpstr>
      <vt:lpstr>Internals Viewer</vt:lpstr>
      <vt:lpstr>Internals Viewer</vt:lpstr>
      <vt:lpstr>References</vt:lpstr>
      <vt:lpstr>Questions / Scenario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pauljf</dc:creator>
  <cp:lastModifiedBy>James Pheiffer</cp:lastModifiedBy>
  <cp:revision>308</cp:revision>
  <dcterms:created xsi:type="dcterms:W3CDTF">2008-04-08T07:57:16Z</dcterms:created>
  <dcterms:modified xsi:type="dcterms:W3CDTF">2009-09-10T06:15:39Z</dcterms:modified>
</cp:coreProperties>
</file>