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3" r:id="rId4"/>
    <p:sldId id="278" r:id="rId5"/>
    <p:sldId id="265" r:id="rId6"/>
    <p:sldId id="272" r:id="rId7"/>
    <p:sldId id="266" r:id="rId8"/>
    <p:sldId id="267" r:id="rId9"/>
    <p:sldId id="274" r:id="rId10"/>
    <p:sldId id="268" r:id="rId11"/>
    <p:sldId id="269" r:id="rId12"/>
    <p:sldId id="270" r:id="rId13"/>
    <p:sldId id="279" r:id="rId14"/>
    <p:sldId id="276" r:id="rId15"/>
    <p:sldId id="273" r:id="rId16"/>
    <p:sldId id="275" r:id="rId17"/>
    <p:sldId id="277" r:id="rId18"/>
    <p:sldId id="280" r:id="rId19"/>
    <p:sldId id="262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BEEF6-B997-4B5B-B1B0-CE527F581A83}" type="datetimeFigureOut">
              <a:rPr lang="en-US" smtClean="0"/>
              <a:pPr/>
              <a:t>11/3/2009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CE649-2D99-4090-A43E-AB9350B80CA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24FB-9FF2-4B3C-A977-923E2ADE5719}" type="datetimeFigureOut">
              <a:rPr lang="en-US" smtClean="0"/>
              <a:pPr/>
              <a:t>11/3/2009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47FA-3FD6-4031-95DE-04146A18DB5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321175"/>
            <a:ext cx="7467600" cy="1241425"/>
          </a:xfrm>
        </p:spPr>
        <p:txBody>
          <a:bodyPr anchor="t">
            <a:noAutofit/>
          </a:bodyPr>
          <a:lstStyle>
            <a:lvl1pPr indent="0" algn="l">
              <a:lnSpc>
                <a:spcPts val="4100"/>
              </a:lnSpc>
              <a:spcBef>
                <a:spcPts val="600"/>
              </a:spcBef>
              <a:spcAft>
                <a:spcPts val="0"/>
              </a:spcAft>
              <a:defRPr sz="4000" b="1" spc="-100" baseline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62600"/>
            <a:ext cx="7467600" cy="914400"/>
          </a:xfrm>
        </p:spPr>
        <p:txBody>
          <a:bodyPr anchor="t"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spc="-5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45199" y="6356350"/>
            <a:ext cx="1490133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1556" y="6356350"/>
            <a:ext cx="2521185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32889" y="6356350"/>
            <a:ext cx="413926" cy="37935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86B87F1E-611D-1047-90A2-A159DEAF4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481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lnSpc>
                <a:spcPts val="3000"/>
              </a:lnSpc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lnSpc>
                <a:spcPts val="3000"/>
              </a:lnSpc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lnSpc>
                <a:spcPts val="2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lnSpc>
                <a:spcPts val="26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lnSpc>
                <a:spcPts val="2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lnSpc>
                <a:spcPts val="26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10536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9926"/>
            <a:ext cx="8229600" cy="4589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lnSpc>
          <a:spcPts val="3600"/>
        </a:lnSpc>
        <a:spcBef>
          <a:spcPts val="0"/>
        </a:spcBef>
        <a:spcAft>
          <a:spcPts val="0"/>
        </a:spcAft>
        <a:buNone/>
        <a:defRPr sz="3500" b="1" kern="1200" spc="-100">
          <a:solidFill>
            <a:schemeClr val="tx1">
              <a:lumMod val="95000"/>
              <a:lumOff val="5000"/>
            </a:schemeClr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ts val="3600"/>
        </a:lnSpc>
        <a:spcBef>
          <a:spcPct val="20000"/>
        </a:spcBef>
        <a:buFont typeface="Arial"/>
        <a:buChar char="•"/>
        <a:defRPr sz="30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ts val="2800"/>
        </a:lnSpc>
        <a:spcBef>
          <a:spcPts val="1000"/>
        </a:spcBef>
        <a:buFont typeface="Arial"/>
        <a:buChar char="•"/>
        <a:defRPr sz="28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ts val="700"/>
        </a:spcBef>
        <a:buFont typeface="Arial"/>
        <a:buChar char="•"/>
        <a:defRPr sz="24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4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4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LServerMVPDeepDives.com" TargetMode="External"/><Relationship Id="rId4" Type="http://schemas.openxmlformats.org/officeDocument/2006/relationships/hyperlink" Target="http://www.warchild.org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Insight into Indexes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Gail Shaw</a:t>
            </a:r>
          </a:p>
          <a:p>
            <a:r>
              <a:rPr lang="en-US" dirty="0" smtClean="0"/>
              <a:t>XpertEase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Missing </a:t>
            </a:r>
            <a:r>
              <a:rPr lang="en-ZA" dirty="0" smtClean="0"/>
              <a:t>Indexes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Group of 4 DMVs</a:t>
            </a:r>
          </a:p>
          <a:p>
            <a:pPr lvl="1"/>
            <a:r>
              <a:rPr lang="en-ZA" dirty="0" err="1" smtClean="0"/>
              <a:t>sys.dm_db_missing_index_details</a:t>
            </a:r>
            <a:endParaRPr lang="en-ZA" dirty="0" smtClean="0"/>
          </a:p>
          <a:p>
            <a:pPr lvl="1"/>
            <a:r>
              <a:rPr lang="en-ZA" dirty="0" err="1" smtClean="0"/>
              <a:t>sys.dm_db_missing_index_group_stats</a:t>
            </a:r>
            <a:endParaRPr lang="en-ZA" dirty="0" smtClean="0"/>
          </a:p>
          <a:p>
            <a:pPr lvl="1"/>
            <a:r>
              <a:rPr lang="en-ZA" dirty="0" err="1" smtClean="0"/>
              <a:t>sys.dm_db_missing_index_groups</a:t>
            </a:r>
            <a:endParaRPr lang="en-ZA" dirty="0" smtClean="0"/>
          </a:p>
          <a:p>
            <a:pPr lvl="1"/>
            <a:r>
              <a:rPr lang="en-ZA" dirty="0" err="1" smtClean="0"/>
              <a:t>sys.dm_db_missing_index_columns</a:t>
            </a:r>
            <a:endParaRPr lang="en-ZA" dirty="0" smtClean="0"/>
          </a:p>
          <a:p>
            <a:r>
              <a:rPr lang="en-ZA" dirty="0" smtClean="0"/>
              <a:t>Gives equality columns, inequality columns, estimated cost reduction, number of times the index could have been used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Missing </a:t>
            </a:r>
            <a:r>
              <a:rPr lang="en-ZA" dirty="0" smtClean="0"/>
              <a:t>Indexes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9140"/>
            <a:ext cx="8229600" cy="4780661"/>
          </a:xfrm>
        </p:spPr>
        <p:txBody>
          <a:bodyPr/>
          <a:lstStyle/>
          <a:p>
            <a:r>
              <a:rPr lang="en-ZA" dirty="0" smtClean="0"/>
              <a:t>What the missing index DMVs are not</a:t>
            </a:r>
          </a:p>
          <a:p>
            <a:pPr lvl="1"/>
            <a:r>
              <a:rPr lang="en-ZA" dirty="0" smtClean="0"/>
              <a:t>Instructions on what indexes to create</a:t>
            </a:r>
          </a:p>
          <a:p>
            <a:pPr lvl="1"/>
            <a:r>
              <a:rPr lang="en-ZA" dirty="0" smtClean="0"/>
              <a:t>Comprehensive guide to what indexes should exist</a:t>
            </a:r>
          </a:p>
          <a:p>
            <a:pPr lvl="1"/>
            <a:r>
              <a:rPr lang="en-ZA" dirty="0" smtClean="0"/>
              <a:t>Always accurate</a:t>
            </a:r>
          </a:p>
          <a:p>
            <a:pPr lvl="1"/>
            <a:r>
              <a:rPr lang="en-ZA" dirty="0" smtClean="0"/>
              <a:t>Replacement for DTA or manual index tuning</a:t>
            </a:r>
          </a:p>
          <a:p>
            <a:r>
              <a:rPr lang="en-ZA" dirty="0" smtClean="0"/>
              <a:t>What the missing index DMVs are</a:t>
            </a:r>
          </a:p>
          <a:p>
            <a:pPr lvl="1"/>
            <a:r>
              <a:rPr lang="en-ZA" dirty="0" smtClean="0"/>
              <a:t>A list of indexes for which the Query Optimiser thinks it could have done a better job optimising a query, had they existed.</a:t>
            </a:r>
          </a:p>
          <a:p>
            <a:pPr lvl="1">
              <a:buNone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Limitations of the </a:t>
            </a:r>
            <a:r>
              <a:rPr lang="en-ZA" dirty="0" smtClean="0"/>
              <a:t>Missing </a:t>
            </a:r>
            <a:r>
              <a:rPr lang="en-ZA" dirty="0" smtClean="0"/>
              <a:t>I</a:t>
            </a:r>
            <a:r>
              <a:rPr lang="en-ZA" dirty="0" smtClean="0"/>
              <a:t>ndex </a:t>
            </a:r>
            <a:r>
              <a:rPr lang="en-ZA" dirty="0" smtClean="0"/>
              <a:t>DMVs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508"/>
            <a:ext cx="8229600" cy="4712294"/>
          </a:xfrm>
        </p:spPr>
        <p:txBody>
          <a:bodyPr>
            <a:normAutofit/>
          </a:bodyPr>
          <a:lstStyle/>
          <a:p>
            <a:r>
              <a:rPr lang="en-ZA" dirty="0" smtClean="0"/>
              <a:t>Less logic goes into the entries in the DMVs than into DTA’s recommendations</a:t>
            </a:r>
          </a:p>
          <a:p>
            <a:r>
              <a:rPr lang="en-ZA" dirty="0" smtClean="0"/>
              <a:t>No check for existing indexes that can be modified</a:t>
            </a:r>
          </a:p>
          <a:p>
            <a:r>
              <a:rPr lang="en-ZA" dirty="0" smtClean="0"/>
              <a:t>No check for similar recommendations already in the missing index DMV</a:t>
            </a:r>
          </a:p>
          <a:p>
            <a:r>
              <a:rPr lang="en-ZA" dirty="0" smtClean="0"/>
              <a:t>Does not consider partitioning</a:t>
            </a:r>
          </a:p>
          <a:p>
            <a:r>
              <a:rPr lang="en-ZA" dirty="0" smtClean="0"/>
              <a:t>Does not suggest clustered indexes</a:t>
            </a:r>
          </a:p>
          <a:p>
            <a:r>
              <a:rPr lang="en-ZA" dirty="0" smtClean="0"/>
              <a:t>Does not suggest filtered indexes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for using Missing Index DMVs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Missing index DMVs as a starting point</a:t>
            </a:r>
          </a:p>
          <a:p>
            <a:r>
              <a:rPr lang="en-US" dirty="0" smtClean="0"/>
              <a:t>Evaluate the recommendations against existing indexes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 again.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Identifying the queries that missed indexes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No way to do this from the missing index DMV</a:t>
            </a:r>
          </a:p>
          <a:p>
            <a:r>
              <a:rPr lang="en-ZA" dirty="0" smtClean="0"/>
              <a:t>Need to interrogate the plan cache</a:t>
            </a:r>
          </a:p>
          <a:p>
            <a:r>
              <a:rPr lang="en-ZA" dirty="0" smtClean="0"/>
              <a:t>Missing index info stored within xml plan</a:t>
            </a:r>
          </a:p>
          <a:p>
            <a:r>
              <a:rPr lang="en-ZA" dirty="0" smtClean="0"/>
              <a:t>Needs lots of </a:t>
            </a:r>
            <a:r>
              <a:rPr lang="en-ZA" dirty="0" err="1" smtClean="0"/>
              <a:t>xpath</a:t>
            </a:r>
            <a:r>
              <a:rPr lang="en-ZA" dirty="0" smtClean="0"/>
              <a:t>!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/>
          </a:bodyPr>
          <a:lstStyle/>
          <a:p>
            <a:r>
              <a:rPr lang="en-ZA" sz="3200" dirty="0" smtClean="0"/>
              <a:t>Missing index DMVs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 summarise...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8960"/>
            <a:ext cx="8229600" cy="4720841"/>
          </a:xfrm>
        </p:spPr>
        <p:txBody>
          <a:bodyPr/>
          <a:lstStyle/>
          <a:p>
            <a:r>
              <a:rPr lang="en-ZA" dirty="0" smtClean="0"/>
              <a:t>From the DMVs alone, one can tell</a:t>
            </a:r>
          </a:p>
          <a:p>
            <a:pPr lvl="1"/>
            <a:r>
              <a:rPr lang="en-ZA" dirty="0" smtClean="0"/>
              <a:t>Fragmentation and page density</a:t>
            </a:r>
          </a:p>
          <a:p>
            <a:pPr lvl="1"/>
            <a:r>
              <a:rPr lang="en-ZA" dirty="0" smtClean="0"/>
              <a:t>Locking statistics</a:t>
            </a:r>
          </a:p>
          <a:p>
            <a:pPr lvl="1"/>
            <a:r>
              <a:rPr lang="en-ZA" dirty="0" smtClean="0"/>
              <a:t>Ratio of inserts to updates to deletes</a:t>
            </a:r>
          </a:p>
          <a:p>
            <a:pPr lvl="1"/>
            <a:r>
              <a:rPr lang="en-ZA" dirty="0" smtClean="0"/>
              <a:t>Ratio of reads to updates</a:t>
            </a:r>
          </a:p>
          <a:p>
            <a:pPr lvl="1"/>
            <a:r>
              <a:rPr lang="en-ZA" dirty="0" smtClean="0"/>
              <a:t>Ratio </a:t>
            </a:r>
            <a:r>
              <a:rPr lang="en-ZA" dirty="0" smtClean="0"/>
              <a:t>of seeks to scans</a:t>
            </a:r>
          </a:p>
          <a:p>
            <a:pPr lvl="1"/>
            <a:r>
              <a:rPr lang="en-ZA" dirty="0" smtClean="0"/>
              <a:t>Where indexes may be missing</a:t>
            </a:r>
          </a:p>
          <a:p>
            <a:r>
              <a:rPr lang="en-ZA" dirty="0" smtClean="0"/>
              <a:t>Except for </a:t>
            </a:r>
            <a:r>
              <a:rPr lang="en-ZA" dirty="0" err="1" smtClean="0"/>
              <a:t>physical_stats</a:t>
            </a:r>
            <a:r>
              <a:rPr lang="en-ZA" dirty="0" smtClean="0"/>
              <a:t>, all are cleared by a close of the database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Resources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Session resources: http://sqlinthewild.co.za/resources/</a:t>
            </a:r>
          </a:p>
          <a:p>
            <a:r>
              <a:rPr lang="en-ZA" dirty="0" smtClean="0"/>
              <a:t>Kimberly Tripp’s blog: http://www.sqlskills.com/blogs/Kimberly/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MVP Book Project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3" descr="SQL Server MVP Deep Divers 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990600"/>
            <a:ext cx="3990403" cy="4983163"/>
          </a:xfrm>
          <a:prstGeom prst="rect">
            <a:avLst/>
          </a:prstGeom>
        </p:spPr>
      </p:pic>
      <p:pic>
        <p:nvPicPr>
          <p:cNvPr id="6" name="Picture 5" descr="wc_wallpaper23_800x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990600"/>
            <a:ext cx="4368800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4572000" y="4876800"/>
            <a:ext cx="419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http://www.warchild.org</a:t>
            </a:r>
            <a:endParaRPr lang="en-US" dirty="0" smtClean="0"/>
          </a:p>
          <a:p>
            <a:r>
              <a:rPr lang="en-US" u="sng" dirty="0" smtClean="0">
                <a:hlinkClick r:id="rId5"/>
              </a:rPr>
              <a:t>http://www.SQLServerMVPDeepDives.com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931"/>
            <a:ext cx="8229600" cy="1053630"/>
          </a:xfrm>
        </p:spPr>
        <p:txBody>
          <a:bodyPr>
            <a:normAutofit/>
          </a:bodyPr>
          <a:lstStyle/>
          <a:p>
            <a:r>
              <a:rPr lang="en-CA" sz="3600" dirty="0" smtClean="0"/>
              <a:t>Complete the Evaluation Form &amp; Win!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1766"/>
            <a:ext cx="8229600" cy="51369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CA" sz="2400" dirty="0" smtClean="0"/>
              <a:t>You could win a </a:t>
            </a:r>
            <a:r>
              <a:rPr lang="en-CA" sz="2400" b="1" dirty="0" smtClean="0"/>
              <a:t>Dell Mini </a:t>
            </a:r>
            <a:r>
              <a:rPr lang="en-CA" sz="2400" b="1" dirty="0" err="1" smtClean="0"/>
              <a:t>Netbook</a:t>
            </a:r>
            <a:r>
              <a:rPr lang="en-CA" sz="2400" b="1" dirty="0" smtClean="0"/>
              <a:t> </a:t>
            </a:r>
            <a:r>
              <a:rPr lang="en-CA" sz="2400" dirty="0" smtClean="0"/>
              <a:t>– every day – just for handing in your completed form! Each session form is another chance to win!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buNone/>
            </a:pPr>
            <a:r>
              <a:rPr lang="en-US" sz="2400" dirty="0" smtClean="0"/>
              <a:t>  </a:t>
            </a:r>
          </a:p>
          <a:p>
            <a:pPr>
              <a:lnSpc>
                <a:spcPts val="2800"/>
              </a:lnSpc>
              <a:buNone/>
            </a:pPr>
            <a:r>
              <a:rPr lang="en-CA" sz="2400" b="1" dirty="0" smtClean="0"/>
              <a:t>Pick up your Evaluation Form: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Within each presentation room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At the PASS Booth near registration area</a:t>
            </a:r>
          </a:p>
          <a:p>
            <a:pPr lvl="1">
              <a:lnSpc>
                <a:spcPts val="1200"/>
              </a:lnSpc>
            </a:pPr>
            <a:endParaRPr lang="en-US" sz="2400" dirty="0" smtClean="0"/>
          </a:p>
          <a:p>
            <a:pPr>
              <a:lnSpc>
                <a:spcPts val="2800"/>
              </a:lnSpc>
              <a:buNone/>
            </a:pPr>
            <a:r>
              <a:rPr lang="en-CA" sz="2400" b="1" dirty="0" smtClean="0"/>
              <a:t>Drop off your completed Form: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Near the exit of each presentation room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At the PASS Booth near registration area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6889" y="3260701"/>
            <a:ext cx="243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Sponsored by Dell</a:t>
            </a:r>
            <a:endParaRPr lang="en-CA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5" descr="DELLflatlogo_black-EP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207" y="3531590"/>
            <a:ext cx="1515807" cy="1515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Index-related DMVs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main areas of interest</a:t>
            </a:r>
          </a:p>
          <a:p>
            <a:pPr lvl="1"/>
            <a:r>
              <a:rPr lang="en-US" dirty="0" smtClean="0"/>
              <a:t>The index’s physical characteristics</a:t>
            </a:r>
            <a:endParaRPr lang="en-US" dirty="0"/>
          </a:p>
          <a:p>
            <a:pPr lvl="1"/>
            <a:r>
              <a:rPr lang="en-US" dirty="0" smtClean="0"/>
              <a:t>The way the indexes are used</a:t>
            </a:r>
          </a:p>
          <a:p>
            <a:pPr lvl="1"/>
            <a:r>
              <a:rPr lang="en-US" dirty="0" smtClean="0"/>
              <a:t>Details on what has happened to the index</a:t>
            </a:r>
          </a:p>
          <a:p>
            <a:pPr lvl="1"/>
            <a:r>
              <a:rPr lang="en-US" dirty="0" smtClean="0"/>
              <a:t>Suggestions for new indexes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847" y="4341997"/>
            <a:ext cx="7467600" cy="832085"/>
          </a:xfrm>
        </p:spPr>
        <p:txBody>
          <a:bodyPr/>
          <a:lstStyle/>
          <a:p>
            <a:r>
              <a:rPr lang="en-US" sz="7500" dirty="0" smtClean="0"/>
              <a:t>Thank you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24000" y="5010836"/>
            <a:ext cx="7467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for attending this session and </a:t>
            </a:r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2009 </a:t>
            </a:r>
            <a:r>
              <a:rPr lang="en-US" dirty="0" smtClean="0"/>
              <a:t>PASS Summit in Seattle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Index </a:t>
            </a:r>
            <a:r>
              <a:rPr lang="en-ZA" dirty="0" smtClean="0"/>
              <a:t>Physical </a:t>
            </a:r>
            <a:r>
              <a:rPr lang="en-ZA" dirty="0" smtClean="0"/>
              <a:t>S</a:t>
            </a:r>
            <a:r>
              <a:rPr lang="en-ZA" dirty="0" smtClean="0"/>
              <a:t>tats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4827"/>
            <a:ext cx="8229600" cy="4987966"/>
          </a:xfrm>
        </p:spPr>
        <p:txBody>
          <a:bodyPr>
            <a:normAutofit/>
          </a:bodyPr>
          <a:lstStyle/>
          <a:p>
            <a:r>
              <a:rPr lang="en-ZA" dirty="0" smtClean="0"/>
              <a:t>Shows the physical health of an index</a:t>
            </a:r>
          </a:p>
          <a:p>
            <a:r>
              <a:rPr lang="en-ZA" dirty="0" smtClean="0"/>
              <a:t>Replacement for SHOWCONTIG</a:t>
            </a:r>
          </a:p>
          <a:p>
            <a:r>
              <a:rPr lang="en-US" dirty="0" smtClean="0"/>
              <a:t>Three levels</a:t>
            </a:r>
          </a:p>
          <a:p>
            <a:pPr lvl="1"/>
            <a:r>
              <a:rPr lang="en-US" dirty="0" smtClean="0"/>
              <a:t>Limited</a:t>
            </a:r>
          </a:p>
          <a:p>
            <a:pPr lvl="1"/>
            <a:r>
              <a:rPr lang="en-US" dirty="0" smtClean="0"/>
              <a:t>Sampled</a:t>
            </a:r>
          </a:p>
          <a:p>
            <a:pPr lvl="1"/>
            <a:r>
              <a:rPr lang="en-US" dirty="0" smtClean="0"/>
              <a:t>Detailed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Index </a:t>
            </a:r>
            <a:r>
              <a:rPr lang="en-ZA" dirty="0" smtClean="0"/>
              <a:t>Physical </a:t>
            </a:r>
            <a:r>
              <a:rPr lang="en-ZA" dirty="0" smtClean="0"/>
              <a:t>S</a:t>
            </a:r>
            <a:r>
              <a:rPr lang="en-ZA" dirty="0" smtClean="0"/>
              <a:t>tats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4827"/>
            <a:ext cx="8229600" cy="4987966"/>
          </a:xfrm>
        </p:spPr>
        <p:txBody>
          <a:bodyPr>
            <a:normAutofit/>
          </a:bodyPr>
          <a:lstStyle/>
          <a:p>
            <a:r>
              <a:rPr lang="en-US" dirty="0" smtClean="0"/>
              <a:t>Will show for each level of the index</a:t>
            </a:r>
          </a:p>
          <a:p>
            <a:pPr lvl="1"/>
            <a:r>
              <a:rPr lang="en-US" dirty="0" smtClean="0"/>
              <a:t>Fragmentation</a:t>
            </a:r>
          </a:p>
          <a:p>
            <a:pPr lvl="1"/>
            <a:r>
              <a:rPr lang="en-US" dirty="0" smtClean="0"/>
              <a:t>Fullness of pages</a:t>
            </a:r>
          </a:p>
          <a:p>
            <a:pPr lvl="1"/>
            <a:r>
              <a:rPr lang="en-US" dirty="0" smtClean="0"/>
              <a:t>Page count</a:t>
            </a:r>
          </a:p>
          <a:p>
            <a:pPr lvl="1"/>
            <a:r>
              <a:rPr lang="en-US" dirty="0" smtClean="0"/>
              <a:t>Average row sizes (Not in limited)</a:t>
            </a:r>
          </a:p>
          <a:p>
            <a:pPr lvl="1"/>
            <a:r>
              <a:rPr lang="en-US" dirty="0" smtClean="0"/>
              <a:t>Row Count (Not in limited)</a:t>
            </a:r>
          </a:p>
          <a:p>
            <a:pPr lvl="1"/>
            <a:r>
              <a:rPr lang="en-US" dirty="0" smtClean="0"/>
              <a:t>Forwarded records (only for heaps)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Index Physical Stats</a:t>
            </a:r>
            <a:br>
              <a:rPr lang="en-ZA" dirty="0" smtClean="0"/>
            </a:br>
            <a:r>
              <a:rPr lang="en-ZA" dirty="0" smtClean="0"/>
              <a:t>	</a:t>
            </a:r>
            <a:r>
              <a:rPr lang="en-ZA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Rebuilding indexes</a:t>
            </a:r>
            <a:endParaRPr lang="en-ZA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Fragmentation</a:t>
            </a:r>
          </a:p>
          <a:p>
            <a:pPr lvl="1"/>
            <a:r>
              <a:rPr lang="en-ZA" dirty="0" smtClean="0"/>
              <a:t>For an index, fragmentation is the percentage of pages that are out of order</a:t>
            </a:r>
          </a:p>
          <a:p>
            <a:pPr lvl="1"/>
            <a:r>
              <a:rPr lang="en-ZA" dirty="0" smtClean="0"/>
              <a:t>For a heap, fragmentation a measure of how contiguous the extents are</a:t>
            </a:r>
          </a:p>
          <a:p>
            <a:r>
              <a:rPr lang="en-ZA" dirty="0" smtClean="0"/>
              <a:t>Fragmentation is not always a problem</a:t>
            </a:r>
          </a:p>
          <a:p>
            <a:r>
              <a:rPr lang="en-ZA" dirty="0" smtClean="0"/>
              <a:t>Low </a:t>
            </a:r>
            <a:r>
              <a:rPr lang="en-ZA" dirty="0" err="1" smtClean="0"/>
              <a:t>avg_page_space_used</a:t>
            </a:r>
            <a:r>
              <a:rPr lang="en-ZA" dirty="0" smtClean="0"/>
              <a:t> may also suggest a rebuild is needed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/>
          </a:bodyPr>
          <a:lstStyle/>
          <a:p>
            <a:r>
              <a:rPr lang="en-ZA" sz="3200" dirty="0" smtClean="0"/>
              <a:t>Index physical stats and Index rebuilds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Index </a:t>
            </a:r>
            <a:r>
              <a:rPr lang="en-ZA" dirty="0" smtClean="0"/>
              <a:t>Usage </a:t>
            </a:r>
            <a:r>
              <a:rPr lang="en-ZA" dirty="0" smtClean="0"/>
              <a:t>S</a:t>
            </a:r>
            <a:r>
              <a:rPr lang="en-ZA" dirty="0" smtClean="0"/>
              <a:t>tats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Tracks the following:</a:t>
            </a:r>
          </a:p>
          <a:p>
            <a:pPr lvl="1"/>
            <a:r>
              <a:rPr lang="en-US" dirty="0" smtClean="0"/>
              <a:t>Seeks</a:t>
            </a:r>
          </a:p>
          <a:p>
            <a:pPr lvl="1"/>
            <a:r>
              <a:rPr lang="en-US" dirty="0" smtClean="0"/>
              <a:t>Scans</a:t>
            </a:r>
          </a:p>
          <a:p>
            <a:pPr lvl="1"/>
            <a:r>
              <a:rPr lang="en-US" dirty="0" smtClean="0"/>
              <a:t>Lookups (a bookmark lookup)</a:t>
            </a:r>
          </a:p>
          <a:p>
            <a:pPr lvl="1"/>
            <a:r>
              <a:rPr lang="en-US" dirty="0" smtClean="0"/>
              <a:t>Updates (any data modification)</a:t>
            </a:r>
          </a:p>
          <a:p>
            <a:pPr lvl="1"/>
            <a:r>
              <a:rPr lang="en-US" dirty="0" smtClean="0"/>
              <a:t>The time for the last of each of these operations</a:t>
            </a:r>
          </a:p>
          <a:p>
            <a:r>
              <a:rPr lang="en-US" dirty="0" smtClean="0"/>
              <a:t>Information since last start of the database</a:t>
            </a:r>
          </a:p>
          <a:p>
            <a:r>
              <a:rPr lang="en-US" dirty="0" smtClean="0"/>
              <a:t>Only contains info on indexes that have been used since the last start of the DB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Index </a:t>
            </a:r>
            <a:r>
              <a:rPr lang="en-ZA" dirty="0" smtClean="0"/>
              <a:t>O</a:t>
            </a:r>
            <a:r>
              <a:rPr lang="en-ZA" dirty="0" smtClean="0"/>
              <a:t>perational </a:t>
            </a:r>
            <a:r>
              <a:rPr lang="en-ZA" dirty="0" smtClean="0"/>
              <a:t>S</a:t>
            </a:r>
            <a:r>
              <a:rPr lang="en-ZA" dirty="0" smtClean="0"/>
              <a:t>tats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Tracks the following</a:t>
            </a:r>
          </a:p>
          <a:p>
            <a:pPr lvl="1"/>
            <a:r>
              <a:rPr lang="en-US" dirty="0" smtClean="0"/>
              <a:t>Leaf and non-leaf modification stats</a:t>
            </a:r>
          </a:p>
          <a:p>
            <a:pPr lvl="1"/>
            <a:r>
              <a:rPr lang="en-US" dirty="0" smtClean="0"/>
              <a:t>Range/table scan and singleton seek counts</a:t>
            </a:r>
          </a:p>
          <a:p>
            <a:pPr lvl="1"/>
            <a:r>
              <a:rPr lang="en-US" dirty="0" smtClean="0"/>
              <a:t>Lock counts and waits</a:t>
            </a:r>
          </a:p>
          <a:p>
            <a:pPr lvl="1"/>
            <a:r>
              <a:rPr lang="en-US" dirty="0" smtClean="0"/>
              <a:t>Latch waits</a:t>
            </a:r>
          </a:p>
          <a:p>
            <a:r>
              <a:rPr lang="en-US" dirty="0" smtClean="0"/>
              <a:t>Useful for finding locking bottlenecks and hotspots</a:t>
            </a:r>
          </a:p>
          <a:p>
            <a:r>
              <a:rPr lang="en-US" dirty="0" smtClean="0"/>
              <a:t>Only contains info for tables/views that are in SQL’s metadata cache. 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 fontScale="92500"/>
          </a:bodyPr>
          <a:lstStyle/>
          <a:p>
            <a:r>
              <a:rPr lang="en-ZA" sz="3200" dirty="0" smtClean="0"/>
              <a:t>Index usage stats and index operational stats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SS2009_PresentationDeck_Template[1]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PASS2009_PresentationDeck_Template[1].potx</Template>
  <TotalTime>1004</TotalTime>
  <Words>621</Words>
  <Application>Microsoft Office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PASS2009_PresentationDeck_Template[1]</vt:lpstr>
      <vt:lpstr>Insight into Indexes</vt:lpstr>
      <vt:lpstr>Index-related DMVs</vt:lpstr>
      <vt:lpstr>Index Physical Stats</vt:lpstr>
      <vt:lpstr>Index Physical Stats</vt:lpstr>
      <vt:lpstr>Index Physical Stats  Rebuilding indexes</vt:lpstr>
      <vt:lpstr>Demo</vt:lpstr>
      <vt:lpstr>Index Usage Stats</vt:lpstr>
      <vt:lpstr>Index Operational Stats</vt:lpstr>
      <vt:lpstr>Demo</vt:lpstr>
      <vt:lpstr>Missing Indexes</vt:lpstr>
      <vt:lpstr>Missing Indexes</vt:lpstr>
      <vt:lpstr>Limitations of the Missing Index DMVs</vt:lpstr>
      <vt:lpstr>Recommendations for using Missing Index DMVs</vt:lpstr>
      <vt:lpstr>Identifying the queries that missed indexes</vt:lpstr>
      <vt:lpstr>Demo</vt:lpstr>
      <vt:lpstr>To summarise...</vt:lpstr>
      <vt:lpstr>Resources</vt:lpstr>
      <vt:lpstr>MVP Book Project</vt:lpstr>
      <vt:lpstr>Complete the Evaluation Form &amp; Win!</vt:lpstr>
      <vt:lpstr>Thank you </vt:lpstr>
    </vt:vector>
  </TitlesOfParts>
  <Company>Brazen Graphics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Title in 40pt.  No more than 2 lines</dc:title>
  <dc:creator>Mary Tiong</dc:creator>
  <cp:lastModifiedBy>Gail</cp:lastModifiedBy>
  <cp:revision>74</cp:revision>
  <dcterms:created xsi:type="dcterms:W3CDTF">2009-09-02T06:42:49Z</dcterms:created>
  <dcterms:modified xsi:type="dcterms:W3CDTF">2009-11-04T06:44:14Z</dcterms:modified>
</cp:coreProperties>
</file>