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88" r:id="rId4"/>
    <p:sldId id="285" r:id="rId5"/>
    <p:sldId id="263" r:id="rId6"/>
    <p:sldId id="264" r:id="rId7"/>
    <p:sldId id="278" r:id="rId8"/>
    <p:sldId id="265" r:id="rId9"/>
    <p:sldId id="273" r:id="rId10"/>
    <p:sldId id="284" r:id="rId11"/>
    <p:sldId id="274" r:id="rId12"/>
    <p:sldId id="266" r:id="rId13"/>
    <p:sldId id="281" r:id="rId14"/>
    <p:sldId id="277" r:id="rId15"/>
    <p:sldId id="267" r:id="rId16"/>
    <p:sldId id="275" r:id="rId17"/>
    <p:sldId id="268" r:id="rId18"/>
    <p:sldId id="286" r:id="rId19"/>
    <p:sldId id="276" r:id="rId20"/>
    <p:sldId id="270" r:id="rId21"/>
    <p:sldId id="287" r:id="rId22"/>
    <p:sldId id="269" r:id="rId23"/>
    <p:sldId id="282" r:id="rId24"/>
    <p:sldId id="283" r:id="rId25"/>
    <p:sldId id="271" r:id="rId26"/>
    <p:sldId id="279" r:id="rId27"/>
    <p:sldId id="289" r:id="rId28"/>
    <p:sldId id="262" r:id="rId29"/>
    <p:sldId id="258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BEEF6-B997-4B5B-B1B0-CE527F581A83}" type="datetimeFigureOut">
              <a:rPr lang="en-US" smtClean="0"/>
              <a:pPr/>
              <a:t>11/3/2009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CE649-2D99-4090-A43E-AB9350B80CA1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C24FB-9FF2-4B3C-A977-923E2ADE5719}" type="datetimeFigureOut">
              <a:rPr lang="en-US" smtClean="0"/>
              <a:pPr/>
              <a:t>11/3/2009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147FA-3FD6-4031-95DE-04146A18DB5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47FA-3FD6-4031-95DE-04146A18DB50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321175"/>
            <a:ext cx="7467600" cy="1241425"/>
          </a:xfrm>
        </p:spPr>
        <p:txBody>
          <a:bodyPr anchor="t">
            <a:noAutofit/>
          </a:bodyPr>
          <a:lstStyle>
            <a:lvl1pPr indent="0" algn="l">
              <a:lnSpc>
                <a:spcPts val="4100"/>
              </a:lnSpc>
              <a:spcBef>
                <a:spcPts val="600"/>
              </a:spcBef>
              <a:spcAft>
                <a:spcPts val="0"/>
              </a:spcAft>
              <a:defRPr sz="4000" b="1" spc="-100" baseline="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562600"/>
            <a:ext cx="7467600" cy="914400"/>
          </a:xfrm>
        </p:spPr>
        <p:txBody>
          <a:bodyPr anchor="t">
            <a:norm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spc="-5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45199" y="6356350"/>
            <a:ext cx="1490133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1556" y="6356350"/>
            <a:ext cx="2521185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32889" y="6356350"/>
            <a:ext cx="413926" cy="37935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86B87F1E-611D-1047-90A2-A159DEAF4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4812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lnSpc>
                <a:spcPts val="3000"/>
              </a:lnSpc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lnSpc>
                <a:spcPts val="3000"/>
              </a:lnSpc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lnSpc>
                <a:spcPts val="28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lnSpc>
                <a:spcPts val="26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lnSpc>
                <a:spcPts val="28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lnSpc>
                <a:spcPts val="26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1037"/>
            <a:ext cx="8229600" cy="10536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9926"/>
            <a:ext cx="8229600" cy="4589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lnSpc>
          <a:spcPts val="3600"/>
        </a:lnSpc>
        <a:spcBef>
          <a:spcPts val="0"/>
        </a:spcBef>
        <a:spcAft>
          <a:spcPts val="0"/>
        </a:spcAft>
        <a:buNone/>
        <a:defRPr sz="3500" b="1" kern="1200" spc="-100">
          <a:solidFill>
            <a:schemeClr val="tx1">
              <a:lumMod val="95000"/>
              <a:lumOff val="5000"/>
            </a:schemeClr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ts val="3600"/>
        </a:lnSpc>
        <a:spcBef>
          <a:spcPct val="20000"/>
        </a:spcBef>
        <a:buFont typeface="Arial"/>
        <a:buChar char="•"/>
        <a:defRPr sz="3000" kern="1000" spc="-5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ts val="2800"/>
        </a:lnSpc>
        <a:spcBef>
          <a:spcPts val="1000"/>
        </a:spcBef>
        <a:buFont typeface="Arial"/>
        <a:buChar char="•"/>
        <a:defRPr sz="2800" kern="1000" spc="-5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ts val="700"/>
        </a:spcBef>
        <a:buFont typeface="Arial"/>
        <a:buChar char="•"/>
        <a:defRPr sz="2400" kern="1000" spc="-5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400" kern="1000" spc="-5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400" kern="1000" spc="-5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QLServerMVPDeepDives.com" TargetMode="External"/><Relationship Id="rId4" Type="http://schemas.openxmlformats.org/officeDocument/2006/relationships/hyperlink" Target="http://www.warchild.org/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Lies, damned lies, </a:t>
            </a:r>
            <a:br>
              <a:rPr lang="en-US" dirty="0" smtClean="0"/>
            </a:br>
            <a:r>
              <a:rPr lang="en-US" dirty="0" smtClean="0"/>
              <a:t>	and Statistics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Gail Shaw</a:t>
            </a:r>
          </a:p>
          <a:p>
            <a:r>
              <a:rPr lang="en-US" dirty="0" smtClean="0"/>
              <a:t>XpertEase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Updating Statistics – Manual Updates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Statistics can be manually updated with </a:t>
            </a:r>
            <a:r>
              <a:rPr lang="en-ZA" dirty="0" err="1" smtClean="0"/>
              <a:t>sp_updatestats</a:t>
            </a:r>
            <a:r>
              <a:rPr lang="en-ZA" dirty="0" smtClean="0"/>
              <a:t> or UPDATE STATISTICS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108088"/>
            <a:ext cx="7772400" cy="1362075"/>
          </a:xfrm>
        </p:spPr>
        <p:txBody>
          <a:bodyPr/>
          <a:lstStyle/>
          <a:p>
            <a:r>
              <a:rPr lang="en-ZA" dirty="0" smtClean="0"/>
              <a:t>Demo</a:t>
            </a:r>
            <a:endParaRPr lang="en-Z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13768" y="3282877"/>
            <a:ext cx="7772400" cy="938746"/>
          </a:xfrm>
        </p:spPr>
        <p:txBody>
          <a:bodyPr>
            <a:normAutofit/>
          </a:bodyPr>
          <a:lstStyle/>
          <a:p>
            <a:r>
              <a:rPr lang="en-ZA" sz="3200" dirty="0" err="1" smtClean="0"/>
              <a:t>Auto_create</a:t>
            </a:r>
            <a:r>
              <a:rPr lang="en-ZA" sz="3200" dirty="0" smtClean="0"/>
              <a:t> and </a:t>
            </a:r>
            <a:r>
              <a:rPr lang="en-ZA" sz="3200" dirty="0" err="1" smtClean="0"/>
              <a:t>Auto_update</a:t>
            </a:r>
            <a:r>
              <a:rPr lang="en-ZA" sz="3200" dirty="0" smtClean="0"/>
              <a:t> statistics</a:t>
            </a:r>
            <a:endParaRPr lang="en-Z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Mechanics of </a:t>
            </a:r>
            <a:r>
              <a:rPr lang="en-ZA" dirty="0" err="1" smtClean="0"/>
              <a:t>sp_updateststs</a:t>
            </a:r>
            <a:r>
              <a:rPr lang="en-ZA" dirty="0" smtClean="0"/>
              <a:t> and UPDATE STATISTICS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654" y="1361559"/>
            <a:ext cx="8229600" cy="4671772"/>
          </a:xfrm>
        </p:spPr>
        <p:txBody>
          <a:bodyPr>
            <a:normAutofit/>
          </a:bodyPr>
          <a:lstStyle/>
          <a:p>
            <a:r>
              <a:rPr lang="en-ZA" dirty="0" smtClean="0"/>
              <a:t>Update Statistics</a:t>
            </a:r>
          </a:p>
          <a:p>
            <a:pPr lvl="1"/>
            <a:r>
              <a:rPr lang="en-ZA" dirty="0" smtClean="0"/>
              <a:t>Works on a single statistics set or all stats a table</a:t>
            </a:r>
          </a:p>
          <a:p>
            <a:pPr lvl="1"/>
            <a:r>
              <a:rPr lang="en-ZA" dirty="0" smtClean="0"/>
              <a:t>Always updates the statistics, regardless of validity</a:t>
            </a:r>
          </a:p>
          <a:p>
            <a:pPr lvl="1"/>
            <a:r>
              <a:rPr lang="en-ZA" dirty="0" smtClean="0"/>
              <a:t>Can set desired sample rate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Mechanics of </a:t>
            </a:r>
            <a:r>
              <a:rPr lang="en-ZA" dirty="0" err="1" smtClean="0"/>
              <a:t>sp_updatestats</a:t>
            </a:r>
            <a:r>
              <a:rPr lang="en-ZA" dirty="0" smtClean="0"/>
              <a:t> and UPDATE STATISTICS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654" y="1361559"/>
            <a:ext cx="8229600" cy="4671772"/>
          </a:xfrm>
        </p:spPr>
        <p:txBody>
          <a:bodyPr>
            <a:normAutofit/>
          </a:bodyPr>
          <a:lstStyle/>
          <a:p>
            <a:r>
              <a:rPr lang="en-ZA" dirty="0" err="1" smtClean="0"/>
              <a:t>sp_updatestats</a:t>
            </a:r>
            <a:endParaRPr lang="en-ZA" dirty="0" smtClean="0"/>
          </a:p>
          <a:p>
            <a:pPr lvl="1"/>
            <a:r>
              <a:rPr lang="en-ZA" sz="3000" dirty="0" smtClean="0"/>
              <a:t>Works on an entire DB</a:t>
            </a:r>
          </a:p>
          <a:p>
            <a:pPr lvl="1"/>
            <a:r>
              <a:rPr lang="en-ZA" sz="3000" dirty="0" smtClean="0"/>
              <a:t>Only updates stats that have had changes.</a:t>
            </a:r>
          </a:p>
          <a:p>
            <a:pPr lvl="1"/>
            <a:r>
              <a:rPr lang="en-ZA" sz="3000" dirty="0" smtClean="0"/>
              <a:t>By default does a sampled update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108088"/>
            <a:ext cx="7772400" cy="1362075"/>
          </a:xfrm>
        </p:spPr>
        <p:txBody>
          <a:bodyPr/>
          <a:lstStyle/>
          <a:p>
            <a:r>
              <a:rPr lang="en-ZA" dirty="0" smtClean="0"/>
              <a:t>Demo</a:t>
            </a:r>
            <a:endParaRPr lang="en-Z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13768" y="3282877"/>
            <a:ext cx="7772400" cy="938746"/>
          </a:xfrm>
        </p:spPr>
        <p:txBody>
          <a:bodyPr>
            <a:normAutofit/>
          </a:bodyPr>
          <a:lstStyle/>
          <a:p>
            <a:r>
              <a:rPr lang="en-ZA" sz="3200" dirty="0" smtClean="0"/>
              <a:t>Manually Updating Statistics</a:t>
            </a:r>
            <a:endParaRPr lang="en-Z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Reading Statistics</a:t>
            </a:r>
            <a:endParaRPr lang="en-ZA" dirty="0"/>
          </a:p>
        </p:txBody>
      </p:sp>
      <p:pic>
        <p:nvPicPr>
          <p:cNvPr id="5" name="Content Placeholder 4" descr="Histogram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7027" y="1225281"/>
            <a:ext cx="8670419" cy="362873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happens when statistics are wrong?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sz="3200" dirty="0" smtClean="0"/>
              <a:t>Inaccurate statistics can have several causes</a:t>
            </a:r>
          </a:p>
          <a:p>
            <a:pPr lvl="1"/>
            <a:r>
              <a:rPr lang="en-ZA" dirty="0" smtClean="0"/>
              <a:t>Stale stats</a:t>
            </a:r>
          </a:p>
          <a:p>
            <a:pPr lvl="1"/>
            <a:r>
              <a:rPr lang="en-ZA" dirty="0" smtClean="0"/>
              <a:t>Inadequate sampling</a:t>
            </a:r>
          </a:p>
          <a:p>
            <a:pPr lvl="1"/>
            <a:r>
              <a:rPr lang="en-ZA" dirty="0" smtClean="0"/>
              <a:t>Data skew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happens when statistics are wrong?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ZA" sz="12000" dirty="0" smtClean="0"/>
              <a:t>The optimiser uses statistics to select an optimal plan</a:t>
            </a:r>
          </a:p>
          <a:p>
            <a:r>
              <a:rPr lang="en-ZA" sz="12000" dirty="0" smtClean="0"/>
              <a:t>If the statistics are inaccurate, the optimiser may generate poor execution plans</a:t>
            </a:r>
          </a:p>
          <a:p>
            <a:r>
              <a:rPr lang="en-ZA" sz="12000" dirty="0" smtClean="0"/>
              <a:t>Generally the symptoms are very poor row estimates in exec plans leading to</a:t>
            </a:r>
          </a:p>
          <a:p>
            <a:pPr lvl="1"/>
            <a:r>
              <a:rPr lang="en-ZA" sz="11800" dirty="0" smtClean="0"/>
              <a:t>Inappropriate index usage</a:t>
            </a:r>
          </a:p>
          <a:p>
            <a:pPr lvl="1"/>
            <a:r>
              <a:rPr lang="en-ZA" sz="11800" dirty="0" smtClean="0"/>
              <a:t>Inappropriate join type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What happens when statistics are wrong?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Often a problem on large tables with index on ascending column</a:t>
            </a:r>
          </a:p>
          <a:p>
            <a:r>
              <a:rPr lang="en-ZA" dirty="0" smtClean="0"/>
              <a:t>If latest records needed, stats may indicate no rows</a:t>
            </a:r>
          </a:p>
          <a:p>
            <a:r>
              <a:rPr lang="en-ZA" dirty="0" smtClean="0"/>
              <a:t>On really big tables, the ‘tipping point’ for a poor plan may occur days before a stats update would be triggered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108088"/>
            <a:ext cx="7772400" cy="1362075"/>
          </a:xfrm>
        </p:spPr>
        <p:txBody>
          <a:bodyPr/>
          <a:lstStyle/>
          <a:p>
            <a:r>
              <a:rPr lang="en-ZA" dirty="0" smtClean="0"/>
              <a:t>Demo</a:t>
            </a:r>
            <a:endParaRPr lang="en-Z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13768" y="3282877"/>
            <a:ext cx="7772400" cy="938746"/>
          </a:xfrm>
        </p:spPr>
        <p:txBody>
          <a:bodyPr>
            <a:normAutofit/>
          </a:bodyPr>
          <a:lstStyle/>
          <a:p>
            <a:r>
              <a:rPr lang="en-ZA" sz="3200" dirty="0" smtClean="0"/>
              <a:t>Inaccurate statistics</a:t>
            </a:r>
            <a:endParaRPr lang="en-Z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037"/>
            <a:ext cx="8229600" cy="59627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What are Statistics?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Level 1 text are 30pt Arial</a:t>
            </a:r>
          </a:p>
          <a:p>
            <a:pPr lvl="1"/>
            <a:r>
              <a:rPr lang="en-US" dirty="0" smtClean="0"/>
              <a:t>Level 2 bullet 28pt Arial</a:t>
            </a:r>
          </a:p>
          <a:p>
            <a:pPr lvl="2"/>
            <a:r>
              <a:rPr lang="en-US" dirty="0" smtClean="0"/>
              <a:t>Level 3 bullet 24pt Arial</a:t>
            </a:r>
          </a:p>
          <a:p>
            <a:pPr lvl="3"/>
            <a:r>
              <a:rPr lang="en-US" dirty="0" smtClean="0"/>
              <a:t>Level 4 bullet 24pt</a:t>
            </a:r>
          </a:p>
          <a:p>
            <a:pPr lvl="4"/>
            <a:r>
              <a:rPr lang="en-US" dirty="0" smtClean="0"/>
              <a:t>Level 5 bullet 24pt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Filtered statistics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New in SQL 2008</a:t>
            </a:r>
          </a:p>
          <a:p>
            <a:r>
              <a:rPr lang="en-ZA" dirty="0" smtClean="0"/>
              <a:t>Useful in cases where there is data skew</a:t>
            </a:r>
          </a:p>
          <a:p>
            <a:r>
              <a:rPr lang="en-ZA" dirty="0" smtClean="0"/>
              <a:t>Useful in cases where many queries have an identical predicate</a:t>
            </a:r>
          </a:p>
          <a:p>
            <a:r>
              <a:rPr lang="en-ZA" dirty="0" smtClean="0"/>
              <a:t>Part of a filtered index or created manually</a:t>
            </a:r>
          </a:p>
          <a:p>
            <a:r>
              <a:rPr lang="en-ZA" dirty="0" smtClean="0"/>
              <a:t>Easily become outdated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3108088"/>
            <a:ext cx="7772400" cy="1362075"/>
          </a:xfrm>
        </p:spPr>
        <p:txBody>
          <a:bodyPr/>
          <a:lstStyle/>
          <a:p>
            <a:r>
              <a:rPr lang="en-ZA" dirty="0" smtClean="0"/>
              <a:t>Demo</a:t>
            </a:r>
            <a:endParaRPr lang="en-Z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13768" y="3282877"/>
            <a:ext cx="7772400" cy="938746"/>
          </a:xfrm>
        </p:spPr>
        <p:txBody>
          <a:bodyPr>
            <a:normAutofit/>
          </a:bodyPr>
          <a:lstStyle/>
          <a:p>
            <a:r>
              <a:rPr lang="en-ZA" sz="3200" dirty="0" smtClean="0"/>
              <a:t>Filtered statistics</a:t>
            </a:r>
            <a:endParaRPr lang="en-Z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Maintenance options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If </a:t>
            </a:r>
            <a:r>
              <a:rPr lang="en-ZA" dirty="0" err="1" smtClean="0"/>
              <a:t>auto_update</a:t>
            </a:r>
            <a:r>
              <a:rPr lang="en-ZA" dirty="0" smtClean="0"/>
              <a:t> stats is enabled it may not be necessary to have separate maintenance for stats</a:t>
            </a:r>
          </a:p>
          <a:p>
            <a:r>
              <a:rPr lang="en-ZA" dirty="0" smtClean="0"/>
              <a:t>Depends on whether there are queries sensitive to small changes in data distribution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Maintenance options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Can use the Maintenance plan to update statistics</a:t>
            </a:r>
          </a:p>
          <a:p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  <a:p>
            <a:r>
              <a:rPr lang="en-ZA" dirty="0" smtClean="0"/>
              <a:t>But watch the duration on large databases</a:t>
            </a:r>
          </a:p>
          <a:p>
            <a:endParaRPr lang="en-Z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Maint Pla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070" y="2392822"/>
            <a:ext cx="2756595" cy="2802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Maintenance options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If </a:t>
            </a:r>
            <a:r>
              <a:rPr lang="en-ZA" dirty="0" err="1" smtClean="0"/>
              <a:t>auto_update</a:t>
            </a:r>
            <a:r>
              <a:rPr lang="en-ZA" dirty="0" smtClean="0"/>
              <a:t> stats is not enabled you </a:t>
            </a:r>
            <a:r>
              <a:rPr lang="en-ZA" dirty="0" smtClean="0"/>
              <a:t>are entirely and </a:t>
            </a:r>
            <a:r>
              <a:rPr lang="en-ZA" dirty="0" err="1" smtClean="0"/>
              <a:t>wholely</a:t>
            </a:r>
            <a:r>
              <a:rPr lang="en-ZA" dirty="0" smtClean="0"/>
              <a:t> </a:t>
            </a:r>
            <a:r>
              <a:rPr lang="en-ZA" dirty="0" smtClean="0"/>
              <a:t>responsible for keeping stats up to date!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In conclusion…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Accurate statistics are the key to optimal execution plans</a:t>
            </a:r>
          </a:p>
          <a:p>
            <a:r>
              <a:rPr lang="en-ZA" dirty="0" smtClean="0"/>
              <a:t>For most systems, automatic statistics creation and automatic updating work fine</a:t>
            </a:r>
          </a:p>
          <a:p>
            <a:r>
              <a:rPr lang="en-ZA" dirty="0" smtClean="0"/>
              <a:t>Add additional manual updates to stats that get inaccurate quickly</a:t>
            </a:r>
          </a:p>
          <a:p>
            <a:r>
              <a:rPr lang="en-ZA" dirty="0" smtClean="0"/>
              <a:t>Consider filtered statistics when most queries use a small portion of the table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Resources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Session resources: http://sqlinthewild.co.za/resources/</a:t>
            </a:r>
          </a:p>
          <a:p>
            <a:r>
              <a:rPr lang="en-ZA" dirty="0" smtClean="0"/>
              <a:t>How the optimiser uses statistics: http://msdn.microsoft.com/en-us/library/dd535534.aspx</a:t>
            </a:r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MVP Book Project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3" descr="SQL Server MVP Deep Divers 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999" y="990600"/>
            <a:ext cx="3990403" cy="4983163"/>
          </a:xfrm>
          <a:prstGeom prst="rect">
            <a:avLst/>
          </a:prstGeom>
        </p:spPr>
      </p:pic>
      <p:pic>
        <p:nvPicPr>
          <p:cNvPr id="6" name="Picture 5" descr="wc_wallpaper23_800x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990600"/>
            <a:ext cx="4368800" cy="3276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4572000" y="4876800"/>
            <a:ext cx="4190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http://www.warchild.org</a:t>
            </a:r>
            <a:endParaRPr lang="en-US" dirty="0" smtClean="0"/>
          </a:p>
          <a:p>
            <a:r>
              <a:rPr lang="en-US" u="sng" dirty="0" smtClean="0">
                <a:hlinkClick r:id="rId5"/>
              </a:rPr>
              <a:t>http://www.SQLServerMVPDeepDives.com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931"/>
            <a:ext cx="8229600" cy="1053630"/>
          </a:xfrm>
        </p:spPr>
        <p:txBody>
          <a:bodyPr>
            <a:normAutofit/>
          </a:bodyPr>
          <a:lstStyle/>
          <a:p>
            <a:r>
              <a:rPr lang="en-CA" sz="3600" dirty="0" smtClean="0"/>
              <a:t>Complete the Evaluation Form &amp; Win!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1766"/>
            <a:ext cx="8229600" cy="513693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CA" sz="2400" dirty="0" smtClean="0"/>
              <a:t>You could win a </a:t>
            </a:r>
            <a:r>
              <a:rPr lang="en-CA" sz="2400" b="1" dirty="0" smtClean="0"/>
              <a:t>Dell Mini </a:t>
            </a:r>
            <a:r>
              <a:rPr lang="en-CA" sz="2400" b="1" dirty="0" err="1" smtClean="0"/>
              <a:t>Netbook</a:t>
            </a:r>
            <a:r>
              <a:rPr lang="en-CA" sz="2400" b="1" dirty="0" smtClean="0"/>
              <a:t> </a:t>
            </a:r>
            <a:r>
              <a:rPr lang="en-CA" sz="2400" dirty="0" smtClean="0"/>
              <a:t>– every day – just for handing in your completed form! Each session form is another chance to win!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buNone/>
            </a:pPr>
            <a:r>
              <a:rPr lang="en-US" sz="2400" dirty="0" smtClean="0"/>
              <a:t>  </a:t>
            </a:r>
          </a:p>
          <a:p>
            <a:pPr>
              <a:lnSpc>
                <a:spcPts val="2800"/>
              </a:lnSpc>
              <a:buNone/>
            </a:pPr>
            <a:r>
              <a:rPr lang="en-CA" sz="2400" b="1" dirty="0" smtClean="0"/>
              <a:t>Pick up your Evaluation Form:</a:t>
            </a:r>
          </a:p>
          <a:p>
            <a:pPr>
              <a:lnSpc>
                <a:spcPts val="2500"/>
              </a:lnSpc>
            </a:pPr>
            <a:r>
              <a:rPr lang="en-CA" sz="2400" dirty="0" smtClean="0"/>
              <a:t>Within each presentation room</a:t>
            </a:r>
          </a:p>
          <a:p>
            <a:pPr>
              <a:lnSpc>
                <a:spcPts val="2500"/>
              </a:lnSpc>
            </a:pPr>
            <a:r>
              <a:rPr lang="en-CA" sz="2400" dirty="0" smtClean="0"/>
              <a:t>At the PASS Booth near registration area</a:t>
            </a:r>
          </a:p>
          <a:p>
            <a:pPr lvl="1">
              <a:lnSpc>
                <a:spcPts val="1200"/>
              </a:lnSpc>
            </a:pPr>
            <a:endParaRPr lang="en-US" sz="2400" dirty="0" smtClean="0"/>
          </a:p>
          <a:p>
            <a:pPr>
              <a:lnSpc>
                <a:spcPts val="2800"/>
              </a:lnSpc>
              <a:buNone/>
            </a:pPr>
            <a:r>
              <a:rPr lang="en-CA" sz="2400" b="1" dirty="0" smtClean="0"/>
              <a:t>Drop off your completed Form:</a:t>
            </a:r>
          </a:p>
          <a:p>
            <a:pPr>
              <a:lnSpc>
                <a:spcPts val="2500"/>
              </a:lnSpc>
            </a:pPr>
            <a:r>
              <a:rPr lang="en-CA" sz="2400" dirty="0" smtClean="0"/>
              <a:t>Near the exit of each presentation room</a:t>
            </a:r>
          </a:p>
          <a:p>
            <a:pPr>
              <a:lnSpc>
                <a:spcPts val="2500"/>
              </a:lnSpc>
            </a:pPr>
            <a:r>
              <a:rPr lang="en-CA" sz="2400" dirty="0" smtClean="0"/>
              <a:t>At the PASS Booth near registration area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36889" y="3260701"/>
            <a:ext cx="243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Sponsored by Dell</a:t>
            </a:r>
            <a:endParaRPr lang="en-CA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Picture 5" descr="DELLflatlogo_black-EP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8207" y="3531590"/>
            <a:ext cx="1515807" cy="1515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7847" y="4341997"/>
            <a:ext cx="7467600" cy="832085"/>
          </a:xfrm>
        </p:spPr>
        <p:txBody>
          <a:bodyPr/>
          <a:lstStyle/>
          <a:p>
            <a:r>
              <a:rPr lang="en-US" sz="7500" dirty="0" smtClean="0"/>
              <a:t>Thank you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524000" y="5010836"/>
            <a:ext cx="7467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for attending this session and </a:t>
            </a:r>
            <a:r>
              <a:rPr lang="en-US" smtClean="0"/>
              <a:t>the </a:t>
            </a:r>
            <a:br>
              <a:rPr lang="en-US" smtClean="0"/>
            </a:br>
            <a:r>
              <a:rPr lang="en-US" smtClean="0"/>
              <a:t>2009 </a:t>
            </a:r>
            <a:r>
              <a:rPr lang="en-US" dirty="0" smtClean="0"/>
              <a:t>PASS Summit in Seattle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037"/>
            <a:ext cx="8229600" cy="59627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What are Statistics?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1134"/>
            <a:ext cx="8229600" cy="4968668"/>
          </a:xfrm>
        </p:spPr>
        <p:txBody>
          <a:bodyPr/>
          <a:lstStyle/>
          <a:p>
            <a:r>
              <a:rPr lang="en-ZA" dirty="0" smtClean="0"/>
              <a:t>Created on a column or set of columns.</a:t>
            </a:r>
          </a:p>
          <a:p>
            <a:r>
              <a:rPr lang="en-ZA" dirty="0" smtClean="0"/>
              <a:t>Statistics store summarised information about the distribution of  data in a column.</a:t>
            </a:r>
          </a:p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2919" y="2657742"/>
            <a:ext cx="2489475" cy="347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037"/>
            <a:ext cx="8229600" cy="59627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What are Statistics?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A statistics set contains </a:t>
            </a:r>
          </a:p>
          <a:p>
            <a:pPr lvl="1"/>
            <a:r>
              <a:rPr lang="en-ZA" dirty="0" smtClean="0"/>
              <a:t>Information on the total number of rows</a:t>
            </a:r>
          </a:p>
          <a:p>
            <a:pPr lvl="1"/>
            <a:r>
              <a:rPr lang="en-ZA" dirty="0" smtClean="0"/>
              <a:t>Information on the uniqueness of the data in the columns</a:t>
            </a:r>
          </a:p>
          <a:p>
            <a:pPr lvl="1"/>
            <a:r>
              <a:rPr lang="en-ZA" dirty="0" smtClean="0"/>
              <a:t>Information on the distribution of values in the leading column</a:t>
            </a:r>
          </a:p>
          <a:p>
            <a:pPr lvl="1"/>
            <a:endParaRPr lang="en-ZA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Why are the needed?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The optimiser needs an estimate of the number rows that will be affected by a query operator </a:t>
            </a:r>
          </a:p>
          <a:p>
            <a:r>
              <a:rPr lang="en-ZA" dirty="0" smtClean="0"/>
              <a:t>It needs to know that before executing the query</a:t>
            </a:r>
          </a:p>
          <a:p>
            <a:r>
              <a:rPr lang="en-ZA" dirty="0" smtClean="0"/>
              <a:t>That estimate comes from the statistics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Creating Statistics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Stats are created</a:t>
            </a:r>
          </a:p>
          <a:p>
            <a:pPr lvl="1"/>
            <a:r>
              <a:rPr lang="en-ZA" dirty="0" smtClean="0"/>
              <a:t>When a column is used in a query predicate (with </a:t>
            </a:r>
            <a:r>
              <a:rPr lang="en-ZA" dirty="0" err="1" smtClean="0"/>
              <a:t>auto_create_statistics</a:t>
            </a:r>
            <a:r>
              <a:rPr lang="en-ZA" dirty="0" smtClean="0"/>
              <a:t> on)</a:t>
            </a:r>
          </a:p>
          <a:p>
            <a:pPr lvl="1"/>
            <a:r>
              <a:rPr lang="en-ZA" dirty="0" smtClean="0"/>
              <a:t>When an index is created</a:t>
            </a:r>
          </a:p>
          <a:p>
            <a:pPr lvl="1"/>
            <a:r>
              <a:rPr lang="en-ZA" dirty="0" smtClean="0"/>
              <a:t>Manually with CREATE STATISTICS </a:t>
            </a:r>
          </a:p>
          <a:p>
            <a:r>
              <a:rPr lang="en-ZA" dirty="0" smtClean="0"/>
              <a:t>Sampling rate depends on options and size of table and how the statistics were created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Date Correlation Statistics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Adds correlation statistics between </a:t>
            </a:r>
            <a:r>
              <a:rPr lang="en-ZA" dirty="0" err="1" smtClean="0"/>
              <a:t>datetime</a:t>
            </a:r>
            <a:r>
              <a:rPr lang="en-ZA" dirty="0" smtClean="0"/>
              <a:t> columns in separate tables</a:t>
            </a:r>
          </a:p>
          <a:p>
            <a:r>
              <a:rPr lang="en-ZA" dirty="0" smtClean="0"/>
              <a:t>Implemented with indexed views </a:t>
            </a:r>
          </a:p>
          <a:p>
            <a:r>
              <a:rPr lang="en-ZA" dirty="0" smtClean="0"/>
              <a:t>Be careful of overhead in OLTP environments</a:t>
            </a: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Updating Statistics – Auto Update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Statistics are considered invalid after a certain number of changes.</a:t>
            </a:r>
          </a:p>
          <a:p>
            <a:r>
              <a:rPr lang="en-ZA" dirty="0" smtClean="0"/>
              <a:t>For larger tables that's about 20% of the rows.</a:t>
            </a:r>
          </a:p>
          <a:p>
            <a:r>
              <a:rPr lang="en-ZA" dirty="0" smtClean="0"/>
              <a:t>Statistics are not immediately updated once invalid</a:t>
            </a:r>
          </a:p>
          <a:p>
            <a:r>
              <a:rPr lang="en-ZA" dirty="0" smtClean="0"/>
              <a:t>Next query that needs stats triggers update and waits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Updating Statistics – Index rebuilds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Index rebuild updates statistics associated with that index</a:t>
            </a:r>
          </a:p>
          <a:p>
            <a:r>
              <a:rPr lang="en-ZA" dirty="0" smtClean="0"/>
              <a:t>Index reorganise does not update statistics</a:t>
            </a:r>
          </a:p>
          <a:p>
            <a:pPr>
              <a:buNone/>
            </a:pPr>
            <a:r>
              <a:rPr lang="en-ZA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SS2009_PresentationDeck_Template[1]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PASS2009_PresentationDeck_Template[1].potx</Template>
  <TotalTime>2447</TotalTime>
  <Words>734</Words>
  <Application>Microsoft Office PowerPoint</Application>
  <PresentationFormat>On-screen Show (4:3)</PresentationFormat>
  <Paragraphs>120</Paragraphs>
  <Slides>29</Slides>
  <Notes>1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PASS2009_PresentationDeck_Template[1]</vt:lpstr>
      <vt:lpstr>Lies, damned lies,   and Statistics</vt:lpstr>
      <vt:lpstr>What are Statistics?</vt:lpstr>
      <vt:lpstr>What are Statistics?</vt:lpstr>
      <vt:lpstr>What are Statistics?</vt:lpstr>
      <vt:lpstr>Why are the needed?</vt:lpstr>
      <vt:lpstr>Creating Statistics</vt:lpstr>
      <vt:lpstr>Date Correlation Statistics</vt:lpstr>
      <vt:lpstr>Updating Statistics – Auto Update</vt:lpstr>
      <vt:lpstr>Updating Statistics – Index rebuilds</vt:lpstr>
      <vt:lpstr>Updating Statistics – Manual Updates</vt:lpstr>
      <vt:lpstr>Demo</vt:lpstr>
      <vt:lpstr>Mechanics of sp_updateststs and UPDATE STATISTICS</vt:lpstr>
      <vt:lpstr>Mechanics of sp_updatestats and UPDATE STATISTICS</vt:lpstr>
      <vt:lpstr>Demo</vt:lpstr>
      <vt:lpstr>Reading Statistics</vt:lpstr>
      <vt:lpstr>What happens when statistics are wrong?</vt:lpstr>
      <vt:lpstr>What happens when statistics are wrong?</vt:lpstr>
      <vt:lpstr>What happens when statistics are wrong?</vt:lpstr>
      <vt:lpstr>Demo</vt:lpstr>
      <vt:lpstr>Filtered statistics</vt:lpstr>
      <vt:lpstr>Demo</vt:lpstr>
      <vt:lpstr>Maintenance options</vt:lpstr>
      <vt:lpstr>Maintenance options</vt:lpstr>
      <vt:lpstr>Maintenance options</vt:lpstr>
      <vt:lpstr>In conclusion…</vt:lpstr>
      <vt:lpstr>Resources</vt:lpstr>
      <vt:lpstr>MVP Book Project</vt:lpstr>
      <vt:lpstr>Complete the Evaluation Form &amp; Win!</vt:lpstr>
      <vt:lpstr>Thank you </vt:lpstr>
    </vt:vector>
  </TitlesOfParts>
  <Company>Brazen Graphics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 Title in 40pt.  No more than 2 lines</dc:title>
  <dc:creator>Mary Tiong</dc:creator>
  <cp:lastModifiedBy>Gail</cp:lastModifiedBy>
  <cp:revision>131</cp:revision>
  <dcterms:created xsi:type="dcterms:W3CDTF">2009-09-02T06:42:49Z</dcterms:created>
  <dcterms:modified xsi:type="dcterms:W3CDTF">2009-11-04T06:38:54Z</dcterms:modified>
</cp:coreProperties>
</file>