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2" r:id="rId4"/>
    <p:sldId id="263" r:id="rId5"/>
    <p:sldId id="264" r:id="rId6"/>
    <p:sldId id="265" r:id="rId7"/>
    <p:sldId id="274" r:id="rId8"/>
    <p:sldId id="266" r:id="rId9"/>
    <p:sldId id="275" r:id="rId10"/>
    <p:sldId id="267" r:id="rId11"/>
    <p:sldId id="276" r:id="rId12"/>
    <p:sldId id="278" r:id="rId13"/>
    <p:sldId id="279" r:id="rId14"/>
    <p:sldId id="268" r:id="rId15"/>
    <p:sldId id="280" r:id="rId16"/>
    <p:sldId id="281" r:id="rId17"/>
    <p:sldId id="282" r:id="rId18"/>
    <p:sldId id="283" r:id="rId19"/>
    <p:sldId id="269" r:id="rId20"/>
    <p:sldId id="270" r:id="rId21"/>
    <p:sldId id="271" r:id="rId22"/>
    <p:sldId id="272" r:id="rId23"/>
    <p:sldId id="273" r:id="rId24"/>
    <p:sldId id="284" r:id="rId25"/>
    <p:sldId id="260" r:id="rId26"/>
    <p:sldId id="26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1" d="100"/>
          <a:sy n="111" d="100"/>
        </p:scale>
        <p:origin x="-978" y="-90"/>
      </p:cViewPr>
      <p:guideLst>
        <p:guide orient="horz" pos="2160"/>
        <p:guide pos="4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463B8-2BC7-4753-A2FC-0F61645E0AA8}" type="datetimeFigureOut">
              <a:rPr lang="en-CA" smtClean="0"/>
              <a:pPr/>
              <a:t>14/03/2011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9DAD8-12CF-4C2D-BCA9-7BA9A77A012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0702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Demo after this point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DAD8-12CF-4C2D-BCA9-7BA9A77A0126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365AC-DD4A-4C1F-B5E2-EFEFAE8F1027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70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4Background0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15" y="3362148"/>
            <a:ext cx="8357762" cy="1470025"/>
          </a:xfrm>
        </p:spPr>
        <p:txBody>
          <a:bodyPr anchor="t"/>
          <a:lstStyle>
            <a:lvl1pPr algn="l">
              <a:defRPr sz="3600" b="1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415" y="4832174"/>
            <a:ext cx="8357762" cy="923586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b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554415" y="6094242"/>
            <a:ext cx="2895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en-US" sz="1100" i="1" dirty="0" smtClean="0">
                <a:solidFill>
                  <a:schemeClr val="bg1"/>
                </a:solidFill>
                <a:latin typeface="Arial" pitchFamily="34" charset="0"/>
              </a:rPr>
              <a:t>Sponsored by:</a:t>
            </a:r>
            <a:endParaRPr lang="en-US" sz="1100" i="1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1" name="Picture 10" descr="24HrsPASSLogoWH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26" y="1635113"/>
            <a:ext cx="3115249" cy="110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1600" dist="38100" dir="2700000">
              <a:srgbClr val="000000">
                <a:alpha val="32000"/>
              </a:srgbClr>
            </a:outerShdw>
          </a:effectLst>
        </p:spPr>
      </p:pic>
      <p:sp>
        <p:nvSpPr>
          <p:cNvPr id="12" name="TextBox 11"/>
          <p:cNvSpPr txBox="1"/>
          <p:nvPr userDrawn="1"/>
        </p:nvSpPr>
        <p:spPr>
          <a:xfrm>
            <a:off x="559002" y="1100904"/>
            <a:ext cx="6557189" cy="430887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Professional Association for SQL Server</a:t>
            </a:r>
            <a:endParaRPr lang="en-US" sz="2200" dirty="0">
              <a:solidFill>
                <a:schemeClr val="bg1">
                  <a:lumMod val="9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2215" y="5760855"/>
            <a:ext cx="927100" cy="928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4DD84-18C5-E04F-8EAD-1CA1B5095295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F31F-5B98-7F48-B825-7FE9FB03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22313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824DD84-18C5-E04F-8EAD-1CA1B5095295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7039" y="6356350"/>
            <a:ext cx="1094195" cy="365125"/>
          </a:xfrm>
        </p:spPr>
        <p:txBody>
          <a:bodyPr/>
          <a:lstStyle/>
          <a:p>
            <a:fld id="{0B11F31F-5B98-7F48-B825-7FE9FB03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4Background02.jpg"/>
          <p:cNvPicPr>
            <a:picLocks noChangeAspect="1"/>
          </p:cNvPicPr>
          <p:nvPr userDrawn="1"/>
        </p:nvPicPr>
        <p:blipFill>
          <a:blip r:embed="rId5"/>
          <a:srcRect t="92748" b="29"/>
          <a:stretch>
            <a:fillRect/>
          </a:stretch>
        </p:blipFill>
        <p:spPr>
          <a:xfrm>
            <a:off x="0" y="6362594"/>
            <a:ext cx="9144000" cy="495406"/>
          </a:xfrm>
          <a:prstGeom prst="rect">
            <a:avLst/>
          </a:prstGeom>
        </p:spPr>
      </p:pic>
      <p:pic>
        <p:nvPicPr>
          <p:cNvPr id="7" name="Picture 6" descr="24Background02.jpg"/>
          <p:cNvPicPr>
            <a:picLocks noChangeAspect="1"/>
          </p:cNvPicPr>
          <p:nvPr userDrawn="1"/>
        </p:nvPicPr>
        <p:blipFill>
          <a:blip r:embed="rId5"/>
          <a:srcRect b="81363"/>
          <a:stretch>
            <a:fillRect/>
          </a:stretch>
        </p:blipFill>
        <p:spPr>
          <a:xfrm>
            <a:off x="0" y="0"/>
            <a:ext cx="9144000" cy="12781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5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76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B11F31F-5B98-7F48-B825-7FE9FB03CF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PASSLogoWH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75947" y="6451064"/>
            <a:ext cx="419898" cy="307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3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69875" indent="-269875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39750" indent="-269875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811213" indent="-271463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071563" indent="-2603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252538" indent="-180975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arydba.com/" TargetMode="External"/><Relationship Id="rId2" Type="http://schemas.openxmlformats.org/officeDocument/2006/relationships/hyperlink" Target="http://sqlinthewild.co.za/index.php/category/sql-server/performanc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Bad plan! Sit!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Gail Shaw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Query patterns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Catch all queries</a:t>
            </a:r>
          </a:p>
          <a:p>
            <a:r>
              <a:rPr lang="en-ZA" dirty="0" smtClean="0"/>
              <a:t>Multiple execution paths</a:t>
            </a:r>
          </a:p>
          <a:p>
            <a:r>
              <a:rPr lang="en-ZA" dirty="0" smtClean="0"/>
              <a:t>Modifying parameter values</a:t>
            </a:r>
            <a:endParaRPr lang="en-Z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Example – Catch-All Query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290334" y="1666875"/>
            <a:ext cx="8396465" cy="3736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SELECT 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ProductID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ReferenceOrderID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TransactionType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Quantity, 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TransactionDate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ActualCost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Production.TransactionHistory</a:t>
            </a:r>
            <a:endParaRPr lang="en-US" sz="2000" dirty="0" smtClean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WHERE (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ProductID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= @Product Or @Product IS NULL)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AND (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ReferenceOrderID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= @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OrderID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OR @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OrderID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Is NULL)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AND (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TransactionType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= @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TransactionType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OR   @</a:t>
            </a:r>
            <a:r>
              <a:rPr lang="en-US" sz="20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TransactionType</a:t>
            </a: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Is NULL)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AND (Quantity = @Qty Or @Qty is null)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Example – Multiple Execution Paths</a:t>
            </a:r>
            <a:endParaRPr lang="en-ZA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" y="1512606"/>
            <a:ext cx="868679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CREATE PROCEDURE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MultipleExecPaths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 (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@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TransactionType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 char(1) = NULL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IF @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TransactionType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 IS NULL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SELECT max(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transactionDate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) from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Production.TransactionHistory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ELSE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SELECT max(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transactionDate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) from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Production.TransactionHistory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WHERE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TransactionType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 = @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TransactionType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GO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Example – modifying Parameters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1469877"/>
            <a:ext cx="84560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CREATE PROCEDURE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RecentOrders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(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	@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StartingDate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DATETIME = NULL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AS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IF @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StartingDate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IS NULL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	SET @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StartingDate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= '1900/01/01'</a:t>
            </a:r>
          </a:p>
          <a:p>
            <a:endParaRPr lang="en-ZA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SELECT  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OrderDate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,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DestinationCountry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,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    SUM(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ItemPrice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) AS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totalPrice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,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    SUM(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QuantityPurchased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) AS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totalPurchased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	FROM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dbo.BookOrders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AS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bo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		INNER JOIN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dbo.OrderDetails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AS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od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ON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bo.OrderID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od.OrderID</a:t>
            </a:r>
            <a:endParaRPr lang="en-ZA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	WHERE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OrderDate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 &gt;= @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StartingDate</a:t>
            </a:r>
            <a:endParaRPr lang="en-ZA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ZA" dirty="0" smtClean="0">
                <a:latin typeface="Consolas" pitchFamily="49" charset="0"/>
                <a:cs typeface="Consolas" pitchFamily="49" charset="0"/>
              </a:rPr>
              <a:t>	GROUP BY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OrderDate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ZA" dirty="0" err="1" smtClean="0">
                <a:latin typeface="Consolas" pitchFamily="49" charset="0"/>
                <a:cs typeface="Consolas" pitchFamily="49" charset="0"/>
              </a:rPr>
              <a:t>DestinationCountry</a:t>
            </a:r>
            <a:endParaRPr lang="en-ZA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Tracking bad plans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Symptoms</a:t>
            </a:r>
          </a:p>
          <a:p>
            <a:r>
              <a:rPr lang="en-ZA" dirty="0" smtClean="0"/>
              <a:t>Querying the plan cache</a:t>
            </a:r>
          </a:p>
          <a:p>
            <a:r>
              <a:rPr lang="en-ZA" dirty="0" smtClean="0"/>
              <a:t>Profiler events</a:t>
            </a:r>
          </a:p>
          <a:p>
            <a:r>
              <a:rPr lang="en-ZA" dirty="0" smtClean="0"/>
              <a:t>Extended events</a:t>
            </a:r>
            <a:endParaRPr lang="en-Z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Tracking via Symptoms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Profiler or the query stats DMVs</a:t>
            </a:r>
          </a:p>
          <a:p>
            <a:r>
              <a:rPr lang="en-ZA" dirty="0" smtClean="0"/>
              <a:t>Queries that have massive ranges in IO, CPU and duration</a:t>
            </a:r>
          </a:p>
          <a:p>
            <a:r>
              <a:rPr lang="en-ZA" dirty="0" smtClean="0"/>
              <a:t>Can then be examined in Management Studio</a:t>
            </a:r>
          </a:p>
          <a:p>
            <a:r>
              <a:rPr lang="en-ZA" dirty="0" smtClean="0"/>
              <a:t>Must be run on a near-identical copy of the DB to be useful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Tracking via Plan Cache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Often not practical</a:t>
            </a:r>
          </a:p>
          <a:p>
            <a:r>
              <a:rPr lang="en-ZA" dirty="0" smtClean="0"/>
              <a:t>The plans in the cache have no run-time information</a:t>
            </a:r>
          </a:p>
          <a:p>
            <a:r>
              <a:rPr lang="en-ZA" dirty="0" smtClean="0"/>
              <a:t>No actual row counts</a:t>
            </a:r>
          </a:p>
          <a:p>
            <a:r>
              <a:rPr lang="en-ZA" dirty="0" smtClean="0"/>
              <a:t>The plans will look good for the estimated row counts that are included</a:t>
            </a:r>
            <a:endParaRPr lang="en-Z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Tracking via Profiler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There are two events that return the actual execution plan</a:t>
            </a:r>
          </a:p>
          <a:p>
            <a:pPr lvl="1"/>
            <a:r>
              <a:rPr lang="en-ZA" dirty="0" err="1" smtClean="0"/>
              <a:t>Showplan</a:t>
            </a:r>
            <a:r>
              <a:rPr lang="en-ZA" dirty="0" smtClean="0"/>
              <a:t> Statistics Profile</a:t>
            </a:r>
          </a:p>
          <a:p>
            <a:pPr lvl="1"/>
            <a:r>
              <a:rPr lang="en-ZA" dirty="0" err="1" smtClean="0"/>
              <a:t>Showplan</a:t>
            </a:r>
            <a:r>
              <a:rPr lang="en-ZA" dirty="0" smtClean="0"/>
              <a:t> XML Statistics Profile</a:t>
            </a:r>
          </a:p>
          <a:p>
            <a:pPr lvl="1">
              <a:buNone/>
            </a:pPr>
            <a:endParaRPr lang="en-ZA" dirty="0" smtClean="0"/>
          </a:p>
          <a:p>
            <a:pPr lvl="1">
              <a:buNone/>
            </a:pPr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031" y="3180271"/>
            <a:ext cx="5221479" cy="332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Tracking via Extended Events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Not a practical option at present</a:t>
            </a:r>
          </a:p>
          <a:p>
            <a:r>
              <a:rPr lang="en-ZA" dirty="0" smtClean="0"/>
              <a:t>There is no extended event that provides the execution plan with run-time information</a:t>
            </a:r>
          </a:p>
          <a:p>
            <a:r>
              <a:rPr lang="en-ZA" sz="1800" dirty="0" smtClean="0"/>
              <a:t>http://connect.microsoft.com/SQLServer/feedback/details/648351/extended-events-action-to-collect-actual-execution-plan</a:t>
            </a:r>
            <a:endParaRPr lang="en-ZA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Fixing Parameter sniffing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Local variables</a:t>
            </a:r>
          </a:p>
          <a:p>
            <a:r>
              <a:rPr lang="en-ZA" dirty="0" smtClean="0"/>
              <a:t>Recompile</a:t>
            </a:r>
          </a:p>
          <a:p>
            <a:r>
              <a:rPr lang="en-ZA" dirty="0" smtClean="0"/>
              <a:t>Optimise for hint</a:t>
            </a:r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exactly is a bad execution plan?</a:t>
            </a:r>
          </a:p>
          <a:p>
            <a:r>
              <a:rPr lang="en-US" dirty="0" smtClean="0"/>
              <a:t>Symptoms</a:t>
            </a:r>
          </a:p>
          <a:p>
            <a:r>
              <a:rPr lang="en-US" dirty="0" smtClean="0"/>
              <a:t>Possible causes</a:t>
            </a:r>
          </a:p>
          <a:p>
            <a:r>
              <a:rPr lang="en-US" dirty="0" smtClean="0"/>
              <a:t>Options for fixing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Fixing stale statistics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Manual stats updates</a:t>
            </a:r>
          </a:p>
          <a:p>
            <a:pPr lvl="1"/>
            <a:r>
              <a:rPr lang="en-ZA" dirty="0" smtClean="0"/>
              <a:t>Database-wide if there is time</a:t>
            </a:r>
          </a:p>
          <a:p>
            <a:pPr lvl="1"/>
            <a:r>
              <a:rPr lang="en-ZA" dirty="0" smtClean="0"/>
              <a:t>Specific if only some tables exhibit the problem.</a:t>
            </a:r>
          </a:p>
          <a:p>
            <a:r>
              <a:rPr lang="en-ZA" dirty="0" smtClean="0"/>
              <a:t>Do not turn auto-update off without having a plan in place to replace it.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Fixing bad query patterns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Don’t use them</a:t>
            </a:r>
          </a:p>
          <a:p>
            <a:r>
              <a:rPr lang="en-ZA" dirty="0" smtClean="0"/>
              <a:t>If you do need to, understand the effects </a:t>
            </a:r>
          </a:p>
          <a:p>
            <a:r>
              <a:rPr lang="en-ZA" dirty="0" smtClean="0"/>
              <a:t>Test to ensure that the effects are not detrimental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Last resort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Query hints</a:t>
            </a:r>
          </a:p>
          <a:p>
            <a:r>
              <a:rPr lang="en-ZA" dirty="0" smtClean="0"/>
              <a:t>Plan guides</a:t>
            </a:r>
          </a:p>
          <a:p>
            <a:r>
              <a:rPr lang="en-ZA" dirty="0" smtClean="0"/>
              <a:t>Make sure you know exactly what the effects are before using one</a:t>
            </a:r>
            <a:endParaRPr lang="en-Z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very last resort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Plan forcing</a:t>
            </a:r>
          </a:p>
          <a:p>
            <a:r>
              <a:rPr lang="en-ZA" dirty="0" smtClean="0"/>
              <a:t>Does not disable the optimiser</a:t>
            </a:r>
          </a:p>
          <a:p>
            <a:r>
              <a:rPr lang="en-ZA" dirty="0" smtClean="0"/>
              <a:t>Plan must be a valid one</a:t>
            </a:r>
            <a:endParaRPr lang="en-Z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Resources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Performance-related articles on my blog</a:t>
            </a:r>
          </a:p>
          <a:p>
            <a:pPr lvl="1"/>
            <a:r>
              <a:rPr lang="en-ZA" dirty="0" smtClean="0">
                <a:hlinkClick r:id="rId2"/>
              </a:rPr>
              <a:t>http://sqlinthewild.co.za/index.php/category/sql-server/performance/</a:t>
            </a:r>
            <a:endParaRPr lang="en-ZA" dirty="0" smtClean="0"/>
          </a:p>
          <a:p>
            <a:r>
              <a:rPr lang="en-ZA" dirty="0" smtClean="0"/>
              <a:t>Grant Fritchey</a:t>
            </a:r>
          </a:p>
          <a:p>
            <a:pPr lvl="1"/>
            <a:r>
              <a:rPr lang="en-ZA" dirty="0" smtClean="0">
                <a:hlinkClick r:id="rId3"/>
              </a:rPr>
              <a:t>http://www.scarydba.com/</a:t>
            </a:r>
            <a:endParaRPr lang="en-ZA" dirty="0" smtClean="0"/>
          </a:p>
          <a:p>
            <a:pPr lvl="1"/>
            <a:endParaRPr lang="en-Z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552997" y="3570106"/>
            <a:ext cx="7966999" cy="1052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Gill Sans MT" pitchFamily="34" charset="0"/>
              <a:buNone/>
              <a:tabLst/>
              <a:defRPr/>
            </a:pP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you to our sponsor</a:t>
            </a:r>
          </a:p>
        </p:txBody>
      </p:sp>
      <p:pic>
        <p:nvPicPr>
          <p:cNvPr id="8" name="Picture 7" descr="24HrsPASSLogoWH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26" y="1635113"/>
            <a:ext cx="3115249" cy="110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1600" dist="38100" dir="2700000">
              <a:srgbClr val="000000">
                <a:alpha val="32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59002" y="1100904"/>
            <a:ext cx="6557189" cy="400110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Professional Association for SQL Server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7273" y="4380201"/>
            <a:ext cx="2216727" cy="22205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24Background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SQLRall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132" y="801382"/>
            <a:ext cx="3680471" cy="1622955"/>
          </a:xfrm>
          <a:prstGeom prst="rect">
            <a:avLst/>
          </a:prstGeom>
        </p:spPr>
      </p:pic>
      <p:pic>
        <p:nvPicPr>
          <p:cNvPr id="14" name="Picture 13" descr="PASS201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329" y="3700787"/>
            <a:ext cx="3651470" cy="161016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21227" y="2501641"/>
            <a:ext cx="354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  <a:latin typeface="Arial"/>
                <a:cs typeface="Arial"/>
              </a:rPr>
              <a:t>May 11-13, Orlando, FL</a:t>
            </a:r>
            <a:endParaRPr lang="en-US" sz="24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5667" y="5335492"/>
            <a:ext cx="349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  <a:latin typeface="Arial"/>
                <a:cs typeface="Arial"/>
              </a:rPr>
              <a:t>Oct 11-14, Seattle, WA</a:t>
            </a:r>
            <a:endParaRPr lang="en-US" sz="24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9" y="1916505"/>
            <a:ext cx="4502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Save 25%: Register by April 12</a:t>
            </a:r>
            <a:r>
              <a:rPr lang="en-US" sz="2000" baseline="30000" dirty="0" smtClean="0">
                <a:solidFill>
                  <a:prstClr val="white"/>
                </a:solidFill>
                <a:latin typeface="Arial"/>
                <a:cs typeface="Arial"/>
              </a:rPr>
              <a:t>th</a:t>
            </a:r>
          </a:p>
          <a:p>
            <a:endParaRPr lang="en-US" sz="2000" dirty="0" smtClean="0">
              <a:solidFill>
                <a:prstClr val="white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www.sqlpass.org/sqlrally</a:t>
            </a:r>
            <a:endParaRPr lang="en-US" sz="2000" baseline="30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3502" y="4158509"/>
            <a:ext cx="45104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Register by March31st: save 40% and have the chance to win a cruise to Alaska! </a:t>
            </a:r>
          </a:p>
          <a:p>
            <a:endParaRPr lang="en-US" sz="2000" dirty="0" smtClean="0">
              <a:solidFill>
                <a:prstClr val="white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“24HR11” code gets you $100 off</a:t>
            </a:r>
          </a:p>
          <a:p>
            <a:endParaRPr lang="en-US" sz="2000" dirty="0" smtClean="0">
              <a:solidFill>
                <a:prstClr val="white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www.sqlpass.org/summit</a:t>
            </a:r>
          </a:p>
          <a:p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182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is a bad execution plan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One that uses the wrong index?</a:t>
            </a:r>
          </a:p>
          <a:p>
            <a:r>
              <a:rPr lang="en-ZA" dirty="0" smtClean="0"/>
              <a:t>One that performs badly?</a:t>
            </a:r>
          </a:p>
          <a:p>
            <a:r>
              <a:rPr lang="en-ZA" dirty="0" smtClean="0"/>
              <a:t>One that uses the wrong joins?</a:t>
            </a:r>
          </a:p>
          <a:p>
            <a:r>
              <a:rPr lang="en-ZA" dirty="0" smtClean="0"/>
              <a:t>One that does table or index scans?</a:t>
            </a:r>
          </a:p>
          <a:p>
            <a:r>
              <a:rPr lang="en-ZA" dirty="0" smtClean="0"/>
              <a:t>One that performs erratically?</a:t>
            </a:r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Symptoms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Works fine today, bad tomorrow and nothing changed.</a:t>
            </a:r>
          </a:p>
          <a:p>
            <a:r>
              <a:rPr lang="en-ZA" dirty="0" smtClean="0"/>
              <a:t>Works fine for me, bad for my colleague</a:t>
            </a:r>
          </a:p>
          <a:p>
            <a:r>
              <a:rPr lang="en-ZA" dirty="0" smtClean="0"/>
              <a:t>Works fine one minute and bad the next.</a:t>
            </a:r>
          </a:p>
          <a:p>
            <a:r>
              <a:rPr lang="en-ZA" dirty="0" smtClean="0"/>
              <a:t>Works fine for some parameters, bad for others</a:t>
            </a:r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Possible causes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Parameter sniffing</a:t>
            </a:r>
          </a:p>
          <a:p>
            <a:r>
              <a:rPr lang="en-ZA" dirty="0" smtClean="0"/>
              <a:t>Stale statistics</a:t>
            </a:r>
          </a:p>
          <a:p>
            <a:r>
              <a:rPr lang="en-ZA" dirty="0" smtClean="0"/>
              <a:t>Particular query patterns</a:t>
            </a:r>
          </a:p>
          <a:p>
            <a:r>
              <a:rPr lang="en-ZA" dirty="0" smtClean="0"/>
              <a:t>Differing set options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Parameter sniffing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Usually a good thing</a:t>
            </a:r>
          </a:p>
          <a:p>
            <a:r>
              <a:rPr lang="en-ZA" dirty="0" smtClean="0"/>
              <a:t>Allows better row estimations, hence better execution plan</a:t>
            </a:r>
          </a:p>
          <a:p>
            <a:r>
              <a:rPr lang="en-ZA" dirty="0" smtClean="0"/>
              <a:t>Sometimes has unwanted side effects</a:t>
            </a:r>
          </a:p>
          <a:p>
            <a:r>
              <a:rPr lang="en-ZA" dirty="0" smtClean="0"/>
              <a:t>Often a problem with data skew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Demo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Stale statistics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Especially for larger tables</a:t>
            </a:r>
          </a:p>
          <a:p>
            <a:r>
              <a:rPr lang="en-ZA" dirty="0" smtClean="0"/>
              <a:t>Especially for indexes where data is added at the end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Demo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</TotalTime>
  <Words>571</Words>
  <Application>Microsoft Office PowerPoint</Application>
  <PresentationFormat>On-screen Show (4:3)</PresentationFormat>
  <Paragraphs>140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Bad plan! Sit!</vt:lpstr>
      <vt:lpstr>Agenda</vt:lpstr>
      <vt:lpstr>What is a bad execution plan</vt:lpstr>
      <vt:lpstr>Symptoms</vt:lpstr>
      <vt:lpstr>Possible causes</vt:lpstr>
      <vt:lpstr>Parameter sniffing</vt:lpstr>
      <vt:lpstr>Demo</vt:lpstr>
      <vt:lpstr>Stale statistics</vt:lpstr>
      <vt:lpstr>Demo</vt:lpstr>
      <vt:lpstr>Query patterns</vt:lpstr>
      <vt:lpstr>Example – Catch-All Query</vt:lpstr>
      <vt:lpstr>Example – Multiple Execution Paths</vt:lpstr>
      <vt:lpstr>Example – modifying Parameters</vt:lpstr>
      <vt:lpstr>Tracking bad plans</vt:lpstr>
      <vt:lpstr>Tracking via Symptoms</vt:lpstr>
      <vt:lpstr>Tracking via Plan Cache</vt:lpstr>
      <vt:lpstr>Tracking via Profiler</vt:lpstr>
      <vt:lpstr>Tracking via Extended Events</vt:lpstr>
      <vt:lpstr>Fixing Parameter sniffing</vt:lpstr>
      <vt:lpstr>Fixing stale statistics</vt:lpstr>
      <vt:lpstr>Fixing bad query patterns</vt:lpstr>
      <vt:lpstr>Last resort</vt:lpstr>
      <vt:lpstr>The very last resort</vt:lpstr>
      <vt:lpstr>Resources</vt:lpstr>
      <vt:lpstr>Slide 25</vt:lpstr>
      <vt:lpstr>Slide 26</vt:lpstr>
    </vt:vector>
  </TitlesOfParts>
  <Company>Brazen 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Tiong</dc:creator>
  <cp:lastModifiedBy>Gail Shaw</cp:lastModifiedBy>
  <cp:revision>139</cp:revision>
  <dcterms:created xsi:type="dcterms:W3CDTF">2010-04-20T10:42:08Z</dcterms:created>
  <dcterms:modified xsi:type="dcterms:W3CDTF">2011-03-14T21:27:58Z</dcterms:modified>
</cp:coreProperties>
</file>